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5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9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DD37AC-7709-4736-8E07-9BD6C43EF35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FE8D5-DC1F-4E73-9437-6D1F74308E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2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lu.box.com/s/rzxtwms0ku8prdx3utvd1166ciz4s2t9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hyperlink" Target="https://wlu.box.com/s/whjpph0dsfg609rn797aptlg2mkp3mo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lu.box.com/s/rlr1ru3ky35nclzdkpvi9am9d965oav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smicwatch.lns.mit.edu/detector#steps" TargetMode="External"/><Relationship Id="rId2" Type="http://schemas.openxmlformats.org/officeDocument/2006/relationships/hyperlink" Target="https://arxiv.org/abs/1606.0119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physicstoday.scitation.org/do/10.1063/PT.6.1.20170614a/ful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02DE-1984-3796-2A84-768893DAC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Circuits Final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9A44-0454-1549-8D8B-4B51E7AEA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EE14-500B-9661-0AAD-FF661E62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Project 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9EB91-D4EB-F0FD-A2A0-2C3D2A12A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 &amp; Lights Show</a:t>
            </a:r>
          </a:p>
        </p:txBody>
      </p:sp>
      <p:pic>
        <p:nvPicPr>
          <p:cNvPr id="9" name="Content Placeholder 8">
            <a:hlinkClick r:id="rId2"/>
            <a:extLst>
              <a:ext uri="{FF2B5EF4-FFF2-40B4-BE49-F238E27FC236}">
                <a16:creationId xmlns:a16="http://schemas.microsoft.com/office/drawing/2014/main" id="{061F9F3A-6675-B669-02B6-57BC50D551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1930565" y="1091442"/>
            <a:ext cx="1988679" cy="5672254"/>
          </a:xfrm>
          <a:effectLst>
            <a:softEdge rad="635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B2234-C5FE-1B36-1018-3645A2A82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EMG prosthesis</a:t>
            </a:r>
          </a:p>
        </p:txBody>
      </p:sp>
      <p:pic>
        <p:nvPicPr>
          <p:cNvPr id="7" name="image3.jpg">
            <a:hlinkClick r:id="rId4"/>
            <a:extLst>
              <a:ext uri="{FF2B5EF4-FFF2-40B4-BE49-F238E27FC236}">
                <a16:creationId xmlns:a16="http://schemas.microsoft.com/office/drawing/2014/main" id="{FA58473B-4A0C-DDEE-D6B6-91743B958FFD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172200" y="2995375"/>
            <a:ext cx="5182791" cy="1959095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61A95-81E2-E489-186A-99185397D0D0}"/>
              </a:ext>
            </a:extLst>
          </p:cNvPr>
          <p:cNvSpPr txBox="1"/>
          <p:nvPr/>
        </p:nvSpPr>
        <p:spPr>
          <a:xfrm>
            <a:off x="907487" y="2691303"/>
            <a:ext cx="3525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Abigail </a:t>
            </a:r>
            <a:r>
              <a:rPr lang="en-US" sz="1350" dirty="0" err="1"/>
              <a:t>Dorward</a:t>
            </a:r>
            <a:r>
              <a:rPr lang="en-US" sz="1350" dirty="0"/>
              <a:t> and Anukriti Shrestha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575CC-9A68-CC3C-72E4-0B1EE4D0C5A5}"/>
              </a:ext>
            </a:extLst>
          </p:cNvPr>
          <p:cNvSpPr txBox="1"/>
          <p:nvPr/>
        </p:nvSpPr>
        <p:spPr>
          <a:xfrm>
            <a:off x="6588426" y="2686798"/>
            <a:ext cx="3525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Ale* Sender and Elen Stepanyan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A7D92-B813-6555-90CC-1811B539A6E6}"/>
              </a:ext>
            </a:extLst>
          </p:cNvPr>
          <p:cNvSpPr txBox="1"/>
          <p:nvPr/>
        </p:nvSpPr>
        <p:spPr>
          <a:xfrm>
            <a:off x="88777" y="5095782"/>
            <a:ext cx="5672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Design a system that synchronizes an audio track with a visually appealing light show.  There should be 3 banks of lights, one synced to bass, middle, and treble, respectively.  Additionally, a mechanical element (e.g. servo motor) should rotate in response one of the frequency bands to create a swiveling light effect (or similar)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FE2F3-C49E-1A50-FFE2-01A61505080A}"/>
              </a:ext>
            </a:extLst>
          </p:cNvPr>
          <p:cNvSpPr txBox="1"/>
          <p:nvPr/>
        </p:nvSpPr>
        <p:spPr>
          <a:xfrm>
            <a:off x="6172200" y="5131294"/>
            <a:ext cx="567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Design a system that measures the EMG (electrical impulses generated by contractions of skeletal muscle). A multi-joint robot arm will respond with a desired practical motion – e.g., grabbing a drinking glass, gripping a utensil, or handshake. </a:t>
            </a:r>
          </a:p>
        </p:txBody>
      </p:sp>
    </p:spTree>
    <p:extLst>
      <p:ext uri="{BB962C8B-B14F-4D97-AF65-F5344CB8AC3E}">
        <p14:creationId xmlns:p14="http://schemas.microsoft.com/office/powerpoint/2010/main" val="142101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9D35-B422-2F4C-96F9-60F74100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Project 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B0BA4-60CF-459B-3E9A-897E9FF30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Pulse O*</a:t>
            </a:r>
          </a:p>
        </p:txBody>
      </p:sp>
      <p:pic>
        <p:nvPicPr>
          <p:cNvPr id="11" name="Content Placeholder 10">
            <a:hlinkClick r:id="rId2"/>
            <a:extLst>
              <a:ext uri="{FF2B5EF4-FFF2-40B4-BE49-F238E27FC236}">
                <a16:creationId xmlns:a16="http://schemas.microsoft.com/office/drawing/2014/main" id="{D8F13E5F-C0A5-AEE6-3202-A6F258C8EF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820" y="2971342"/>
            <a:ext cx="4575592" cy="22917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13A3D-8613-6CE6-625D-D49A01691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Desert Island Rescue</a:t>
            </a:r>
          </a:p>
        </p:txBody>
      </p:sp>
      <p:pic>
        <p:nvPicPr>
          <p:cNvPr id="3074" name="Picture 2" descr="Men Rescued From Deserted Island After Writing 'SOS' In The Sand | iHeart">
            <a:extLst>
              <a:ext uri="{FF2B5EF4-FFF2-40B4-BE49-F238E27FC236}">
                <a16:creationId xmlns:a16="http://schemas.microsoft.com/office/drawing/2014/main" id="{1B29DB11-7BD8-4071-D69A-53F38D90368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30" y="2939137"/>
            <a:ext cx="4378307" cy="23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azon.com: Emergency Radio,Solar Hand Crank Weather Radio Battery Portable  AM/FM/Shortave/NOAA Radio with Time Display,Flashlight,Smartphone  Charger,SOS,Headphone Jack for Home Emergency : Everything Else">
            <a:extLst>
              <a:ext uri="{FF2B5EF4-FFF2-40B4-BE49-F238E27FC236}">
                <a16:creationId xmlns:a16="http://schemas.microsoft.com/office/drawing/2014/main" id="{6B2BD6C2-65D9-42F4-D721-938FE192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30" y="3936480"/>
            <a:ext cx="1240357" cy="12403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FB50F7-840B-7D8F-01E3-8DF8FD177BEB}"/>
              </a:ext>
            </a:extLst>
          </p:cNvPr>
          <p:cNvSpPr txBox="1"/>
          <p:nvPr/>
        </p:nvSpPr>
        <p:spPr>
          <a:xfrm>
            <a:off x="916459" y="2662381"/>
            <a:ext cx="3525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Andrew Marsh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E712F-FE14-1EA4-1095-8B95AE038F70}"/>
              </a:ext>
            </a:extLst>
          </p:cNvPr>
          <p:cNvSpPr txBox="1"/>
          <p:nvPr/>
        </p:nvSpPr>
        <p:spPr>
          <a:xfrm>
            <a:off x="168677" y="5299971"/>
            <a:ext cx="567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Design a system that uses an optoelectronic signal to determine heart rate and blood o*</a:t>
            </a:r>
            <a:r>
              <a:rPr lang="en-US" i="1" dirty="0" err="1">
                <a:latin typeface="Garamond" panose="02020404030301010803" pitchFamily="18" charset="0"/>
              </a:rPr>
              <a:t>ygen</a:t>
            </a:r>
            <a:r>
              <a:rPr lang="en-US" i="1" dirty="0">
                <a:latin typeface="Garamond" panose="02020404030301010803" pitchFamily="18" charset="0"/>
              </a:rPr>
              <a:t> saturation levels.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E2DAB-9511-BBFD-039F-194DDD19255E}"/>
              </a:ext>
            </a:extLst>
          </p:cNvPr>
          <p:cNvSpPr txBox="1"/>
          <p:nvPr/>
        </p:nvSpPr>
        <p:spPr>
          <a:xfrm>
            <a:off x="6658252" y="2653504"/>
            <a:ext cx="35257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Inspired by Nick St Pierre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9C557-1ABC-C22A-58E5-E256B0B6DC3B}"/>
              </a:ext>
            </a:extLst>
          </p:cNvPr>
          <p:cNvSpPr txBox="1"/>
          <p:nvPr/>
        </p:nvSpPr>
        <p:spPr>
          <a:xfrm>
            <a:off x="6430968" y="5308852"/>
            <a:ext cx="5672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Design a system to locate an electromagnetically oscillating beacon transmitter (e.g. find ‘the black </a:t>
            </a:r>
            <a:r>
              <a:rPr lang="en-US" i="1" dirty="0" err="1">
                <a:latin typeface="Garamond" panose="02020404030301010803" pitchFamily="18" charset="0"/>
              </a:rPr>
              <a:t>bo</a:t>
            </a:r>
            <a:r>
              <a:rPr lang="en-US" i="1" dirty="0">
                <a:latin typeface="Garamond" panose="02020404030301010803" pitchFamily="18" charset="0"/>
              </a:rPr>
              <a:t>*’) and an AM radio to receive messages from emergency personnel.  They will provide instructions on your rescue from the desert island!</a:t>
            </a:r>
          </a:p>
        </p:txBody>
      </p:sp>
    </p:spTree>
    <p:extLst>
      <p:ext uri="{BB962C8B-B14F-4D97-AF65-F5344CB8AC3E}">
        <p14:creationId xmlns:p14="http://schemas.microsoft.com/office/powerpoint/2010/main" val="153051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50CE-1941-89BE-3F56-D9879F41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projects!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F3358-99D9-1E21-6FD1-AC2FB18E7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Cosmic Watch – Muon Detector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55E56-A23D-1543-6A66-C3B7F1621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Solar Panel Tracker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61556-DFD2-7AC0-5CA1-BCCE91D9E986}"/>
              </a:ext>
            </a:extLst>
          </p:cNvPr>
          <p:cNvSpPr txBox="1"/>
          <p:nvPr/>
        </p:nvSpPr>
        <p:spPr>
          <a:xfrm>
            <a:off x="169543" y="6115462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https://ar*iv.org/abs/1606.01196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71305-DCED-8594-2EF3-2C9109811B8D}"/>
              </a:ext>
            </a:extLst>
          </p:cNvPr>
          <p:cNvSpPr txBox="1"/>
          <p:nvPr/>
        </p:nvSpPr>
        <p:spPr>
          <a:xfrm>
            <a:off x="169543" y="6387909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http://cosmicwatch.lns.mit.edu/detector#steps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B330D-7FD7-426C-631E-ABBF0C37328D}"/>
              </a:ext>
            </a:extLst>
          </p:cNvPr>
          <p:cNvSpPr txBox="1"/>
          <p:nvPr/>
        </p:nvSpPr>
        <p:spPr>
          <a:xfrm>
            <a:off x="169543" y="5843682"/>
            <a:ext cx="635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https://physicstoday.scitation.org/do/10.1063/PT.6.1.20170614a/full/</a:t>
            </a:r>
            <a:endParaRPr lang="en-US" sz="1400" dirty="0"/>
          </a:p>
        </p:txBody>
      </p:sp>
      <p:pic>
        <p:nvPicPr>
          <p:cNvPr id="1028" name="Picture 4" descr="Physicists design $100 handheld muon detector | MIT News | Massachusetts  Institute of Technology">
            <a:extLst>
              <a:ext uri="{FF2B5EF4-FFF2-40B4-BE49-F238E27FC236}">
                <a16:creationId xmlns:a16="http://schemas.microsoft.com/office/drawing/2014/main" id="{37964232-B56D-1684-9F15-2876D1F2A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9" y="2925763"/>
            <a:ext cx="4402930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655657E-058B-5A4F-15DE-82478820FB7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81" y="2925763"/>
            <a:ext cx="4404651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021CC3-2C06-581E-AC9D-6DE3DB852E82}"/>
              </a:ext>
            </a:extLst>
          </p:cNvPr>
          <p:cNvSpPr txBox="1"/>
          <p:nvPr/>
        </p:nvSpPr>
        <p:spPr>
          <a:xfrm>
            <a:off x="6350202" y="5938098"/>
            <a:ext cx="5672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Design a system that utilizes an array </a:t>
            </a:r>
            <a:r>
              <a:rPr lang="en-US" i="1" dirty="0" err="1">
                <a:latin typeface="Garamond" panose="02020404030301010803" pitchFamily="18" charset="0"/>
              </a:rPr>
              <a:t>oflight</a:t>
            </a:r>
            <a:r>
              <a:rPr lang="en-US" i="1" dirty="0">
                <a:latin typeface="Garamond" panose="02020404030301010803" pitchFamily="18" charset="0"/>
              </a:rPr>
              <a:t> sensing elements to track and follow the sun.  The system should respond by ma*</a:t>
            </a:r>
            <a:r>
              <a:rPr lang="en-US" i="1" dirty="0" err="1">
                <a:latin typeface="Garamond" panose="02020404030301010803" pitchFamily="18" charset="0"/>
              </a:rPr>
              <a:t>imizing</a:t>
            </a:r>
            <a:r>
              <a:rPr lang="en-US" i="1" dirty="0">
                <a:latin typeface="Garamond" panose="02020404030301010803" pitchFamily="18" charset="0"/>
              </a:rPr>
              <a:t> the irradiance incidence on a solar panels to ma*</a:t>
            </a:r>
            <a:r>
              <a:rPr lang="en-US" i="1" dirty="0" err="1">
                <a:latin typeface="Garamond" panose="02020404030301010803" pitchFamily="18" charset="0"/>
              </a:rPr>
              <a:t>imize</a:t>
            </a:r>
            <a:r>
              <a:rPr lang="en-US" i="1" dirty="0">
                <a:latin typeface="Garamond" panose="02020404030301010803" pitchFamily="18" charset="0"/>
              </a:rPr>
              <a:t> power generated.</a:t>
            </a:r>
          </a:p>
        </p:txBody>
      </p:sp>
    </p:spTree>
    <p:extLst>
      <p:ext uri="{BB962C8B-B14F-4D97-AF65-F5344CB8AC3E}">
        <p14:creationId xmlns:p14="http://schemas.microsoft.com/office/powerpoint/2010/main" val="393429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AB456-911D-7DFE-6570-2648BCC5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own adventure (with final approval by instructor)</a:t>
            </a:r>
          </a:p>
        </p:txBody>
      </p:sp>
      <p:pic>
        <p:nvPicPr>
          <p:cNvPr id="9" name="Picture 6" descr="Build your idea here slogan template Royalty Free Vector">
            <a:extLst>
              <a:ext uri="{FF2B5EF4-FFF2-40B4-BE49-F238E27FC236}">
                <a16:creationId xmlns:a16="http://schemas.microsoft.com/office/drawing/2014/main" id="{5F73D7A4-4B86-D298-F66E-1C9969EA0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81225"/>
            <a:ext cx="3396244" cy="45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4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DE4E46-608D-6B0F-B56E-A6964D3B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concepts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660153-4327-EF8C-C088-D9E224520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973791"/>
              </p:ext>
            </p:extLst>
          </p:nvPr>
        </p:nvGraphicFramePr>
        <p:xfrm>
          <a:off x="581025" y="2181225"/>
          <a:ext cx="11029944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010">
                  <a:extLst>
                    <a:ext uri="{9D8B030D-6E8A-4147-A177-3AD203B41FA5}">
                      <a16:colId xmlns:a16="http://schemas.microsoft.com/office/drawing/2014/main" val="3856690631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3589191807"/>
                    </a:ext>
                  </a:extLst>
                </a:gridCol>
                <a:gridCol w="1395409">
                  <a:extLst>
                    <a:ext uri="{9D8B030D-6E8A-4147-A177-3AD203B41FA5}">
                      <a16:colId xmlns:a16="http://schemas.microsoft.com/office/drawing/2014/main" val="1015876132"/>
                    </a:ext>
                  </a:extLst>
                </a:gridCol>
                <a:gridCol w="1170238">
                  <a:extLst>
                    <a:ext uri="{9D8B030D-6E8A-4147-A177-3AD203B41FA5}">
                      <a16:colId xmlns:a16="http://schemas.microsoft.com/office/drawing/2014/main" val="2338918829"/>
                    </a:ext>
                  </a:extLst>
                </a:gridCol>
                <a:gridCol w="1233738">
                  <a:extLst>
                    <a:ext uri="{9D8B030D-6E8A-4147-A177-3AD203B41FA5}">
                      <a16:colId xmlns:a16="http://schemas.microsoft.com/office/drawing/2014/main" val="596172418"/>
                    </a:ext>
                  </a:extLst>
                </a:gridCol>
                <a:gridCol w="1234254">
                  <a:extLst>
                    <a:ext uri="{9D8B030D-6E8A-4147-A177-3AD203B41FA5}">
                      <a16:colId xmlns:a16="http://schemas.microsoft.com/office/drawing/2014/main" val="2353672667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3739394055"/>
                    </a:ext>
                  </a:extLst>
                </a:gridCol>
                <a:gridCol w="1401649">
                  <a:extLst>
                    <a:ext uri="{9D8B030D-6E8A-4147-A177-3AD203B41FA5}">
                      <a16:colId xmlns:a16="http://schemas.microsoft.com/office/drawing/2014/main" val="247027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Music &amp; Lights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EMG </a:t>
                      </a:r>
                      <a:r>
                        <a:rPr lang="en-US" dirty="0" smtClean="0"/>
                        <a:t>‘prosthetic’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Pulse </a:t>
                      </a:r>
                      <a:r>
                        <a:rPr lang="en-US" dirty="0" smtClean="0"/>
                        <a:t>Ox and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Desert Island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panel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 idea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7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Sensing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most boxes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7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6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Amplifiers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9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LC Resonator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1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Semiconductor Devices (LED, diode, FET)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7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Microcontroller programming (Arduino)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2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Bluetooth/wireless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7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7440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56</TotalTime>
  <Words>351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Garamond</vt:lpstr>
      <vt:lpstr>Gill Sans MT</vt:lpstr>
      <vt:lpstr>Wingdings 2</vt:lpstr>
      <vt:lpstr>Dividend</vt:lpstr>
      <vt:lpstr>Circuits Final Projects</vt:lpstr>
      <vt:lpstr>Design Project Ideas</vt:lpstr>
      <vt:lpstr>More Project Ideas</vt:lpstr>
      <vt:lpstr>Even More projects!</vt:lpstr>
      <vt:lpstr>Choose your own adventure (with final approval by instructor)</vt:lpstr>
      <vt:lpstr>Circuit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Final Projects</dc:title>
  <dc:creator>Erickson, Jon</dc:creator>
  <cp:lastModifiedBy>Erickson, Jon</cp:lastModifiedBy>
  <cp:revision>6</cp:revision>
  <dcterms:created xsi:type="dcterms:W3CDTF">2022-10-21T01:31:32Z</dcterms:created>
  <dcterms:modified xsi:type="dcterms:W3CDTF">2022-10-21T15:10:39Z</dcterms:modified>
</cp:coreProperties>
</file>