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68" r:id="rId3"/>
    <p:sldId id="264" r:id="rId4"/>
    <p:sldId id="261" r:id="rId5"/>
    <p:sldId id="265" r:id="rId6"/>
    <p:sldId id="263" r:id="rId7"/>
    <p:sldId id="277" r:id="rId8"/>
    <p:sldId id="269" r:id="rId9"/>
    <p:sldId id="270" r:id="rId10"/>
    <p:sldId id="274" r:id="rId11"/>
    <p:sldId id="276" r:id="rId12"/>
    <p:sldId id="271" r:id="rId13"/>
    <p:sldId id="273" r:id="rId14"/>
    <p:sldId id="275" r:id="rId15"/>
    <p:sldId id="280" r:id="rId16"/>
    <p:sldId id="28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93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7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63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D88C-F62B-4814-B4D1-817899C6AD4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D84B-16C3-4991-91F6-A436F433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1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zone.ni.com/reference/en-XX/help/371361R-01/lvanlsconcepts/lvac_increasing_sampling_frequency_to_avoid_alias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grammersought.com/article/57526881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95.134.76.37/applets/AppletNyquist/Appl_Nyquist2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commons.wikimedia.org/w/index.php?title=File%3AThe_wagon-wheel_effect.og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mmons.wikimedia.org/w/index.php?title=File%3APropeller_strobe.ogv" TargetMode="External"/><Relationship Id="rId5" Type="http://schemas.openxmlformats.org/officeDocument/2006/relationships/hyperlink" Target="https://maycontainmaths.wordpress.com/2015/02/22/the-wagon-wheel-effect/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eet.com/content/eee-components/actives/analog-to-digital-converters-the-resolution-dilemm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adafruit.com/adafruit-feather-32u4-bluefruit-l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gp.toronto.edu/~ah/csc418/fall_2000/notes/sampl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 little “bit” about the ADC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7CA5F-1F77-455E-BD18-1AD5BA92CBD7}"/>
              </a:ext>
            </a:extLst>
          </p:cNvPr>
          <p:cNvSpPr txBox="1"/>
          <p:nvPr/>
        </p:nvSpPr>
        <p:spPr>
          <a:xfrm>
            <a:off x="3648722" y="6581001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https://homestudiomagic.com/what-does-an-analog-to-digital-converter-do/</a:t>
            </a:r>
          </a:p>
        </p:txBody>
      </p:sp>
      <p:pic>
        <p:nvPicPr>
          <p:cNvPr id="9" name="Picture 2" descr="Analog-digital-converter">
            <a:extLst>
              <a:ext uri="{FF2B5EF4-FFF2-40B4-BE49-F238E27FC236}">
                <a16:creationId xmlns:a16="http://schemas.microsoft.com/office/drawing/2014/main" id="{2BE633E4-4A1E-48CB-BBA6-BDE79FCC8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1" y="1717472"/>
            <a:ext cx="7722677" cy="47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9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 </a:t>
            </a:r>
            <a:br>
              <a:rPr lang="en-US" dirty="0"/>
            </a:br>
            <a:r>
              <a:rPr lang="en-US" dirty="0"/>
              <a:t>10x Rule of </a:t>
            </a:r>
            <a:r>
              <a:rPr lang="en-US" dirty="0" err="1"/>
              <a:t>THumb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sz="2000" dirty="0"/>
                  <a:t>For good signal reconstruction of a signal oscillating with frequency </a:t>
                </a:r>
                <a:r>
                  <a:rPr lang="en-US" sz="2000" i="1" dirty="0"/>
                  <a:t>f</a:t>
                </a:r>
                <a:r>
                  <a:rPr lang="en-US" sz="2000" dirty="0"/>
                  <a:t>, the sampling rate </a:t>
                </a:r>
                <a:r>
                  <a:rPr lang="en-US" sz="2000" i="1" dirty="0"/>
                  <a:t>f</a:t>
                </a:r>
                <a:r>
                  <a:rPr lang="en-US" sz="2000" i="1" baseline="-25000" dirty="0"/>
                  <a:t>s</a:t>
                </a:r>
                <a:r>
                  <a:rPr lang="en-US" sz="2000" dirty="0"/>
                  <a:t> should be about 10 times higher: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600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1580" r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zone.ni.com/images/reference/en-XX/help/371361R-01/guid-d2c47c54-d4f0-483c-a6d0-0be6048a1b7e-help-we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3" t="1784" r="1330" b="1691"/>
          <a:stretch/>
        </p:blipFill>
        <p:spPr bwMode="auto">
          <a:xfrm>
            <a:off x="5597083" y="-41660"/>
            <a:ext cx="5686435" cy="59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294" y="2392910"/>
            <a:ext cx="145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Bare minimum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4900" y="5421868"/>
            <a:ext cx="133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Much better!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0882" y="6325497"/>
            <a:ext cx="206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</a:t>
            </a:r>
            <a:r>
              <a:rPr lang="en-US" dirty="0">
                <a:hlinkClick r:id="rId4"/>
              </a:rPr>
              <a:t>: NI.com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2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Aliasing: </a:t>
            </a:r>
            <a:br>
              <a:rPr lang="en-US" dirty="0"/>
            </a:br>
            <a:r>
              <a:rPr lang="en-US" dirty="0"/>
              <a:t>What Happens When we don’t sample fast enough</a:t>
            </a:r>
          </a:p>
        </p:txBody>
      </p:sp>
      <p:pic>
        <p:nvPicPr>
          <p:cNvPr id="7" name="Picture 8" descr=" 7.  ， 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6" y="2416709"/>
            <a:ext cx="7443189" cy="32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94847" y="5529431"/>
            <a:ext cx="273244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04365" y="5067766"/>
            <a:ext cx="65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1s</a:t>
            </a:r>
          </a:p>
        </p:txBody>
      </p:sp>
      <p:pic>
        <p:nvPicPr>
          <p:cNvPr id="12" name="Picture 4" descr="What happens at sampling rates lower or higher that the Nyquist rate? -  Psychology &amp; Neuroscience Stack Ex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97" y="2416709"/>
            <a:ext cx="4083303" cy="32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27289" y="6407082"/>
            <a:ext cx="5394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credit: </a:t>
            </a:r>
            <a:r>
              <a:rPr lang="en-US" sz="1400" dirty="0">
                <a:hlinkClick r:id="rId4"/>
              </a:rPr>
              <a:t>https://www.programmersought.com/article/575268815/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097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Things aren’t what they seem!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Nyquist/Shannon sampling criterion not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signal is oscillating at 15 Hz.  We record the signal at with sampling frequency 20 Hz (sampling period = 1/20 s).  The signal we record “looks like” a 5 Hz oscillation!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42" y="1202615"/>
            <a:ext cx="6423063" cy="47893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80037" y="6193281"/>
            <a:ext cx="6622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http://195.134.76.37/applets/AppletNyquist/Appl_Nyquist2.html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065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-186465"/>
            <a:ext cx="3856037" cy="1639884"/>
          </a:xfrm>
        </p:spPr>
        <p:txBody>
          <a:bodyPr/>
          <a:lstStyle/>
          <a:p>
            <a:r>
              <a:rPr lang="en-US" dirty="0"/>
              <a:t>ALIASING 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1453419"/>
            <a:ext cx="3856037" cy="3541714"/>
          </a:xfrm>
        </p:spPr>
        <p:txBody>
          <a:bodyPr/>
          <a:lstStyle/>
          <a:p>
            <a:r>
              <a:rPr lang="en-US" dirty="0"/>
              <a:t>Happens with video cameras too.</a:t>
            </a:r>
          </a:p>
          <a:p>
            <a:r>
              <a:rPr lang="en-US" dirty="0"/>
              <a:t>Sampling rate =  frames per second</a:t>
            </a:r>
          </a:p>
        </p:txBody>
      </p:sp>
      <p:pic>
        <p:nvPicPr>
          <p:cNvPr id="6146" name="Picture 2" descr="diagram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61" y="280913"/>
            <a:ext cx="5730578" cy="32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agr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13" y="3618978"/>
            <a:ext cx="5760126" cy="29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87850" y="655140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Image credit</a:t>
            </a:r>
            <a:r>
              <a:rPr lang="en-US" sz="1200" dirty="0">
                <a:hlinkClick r:id="rId5"/>
              </a:rPr>
              <a:t>: https://maycontainmaths.wordpress.com/2015/02/22/the-wagon-wheel-effect/</a:t>
            </a:r>
            <a:endParaRPr lang="en-US" sz="1200" dirty="0"/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748" y="2348767"/>
            <a:ext cx="34099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7660FA-0637-4714-B97B-47B320C8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stuff: How </a:t>
            </a:r>
            <a:r>
              <a:rPr lang="en-US" dirty="0"/>
              <a:t>to set </a:t>
            </a:r>
            <a:r>
              <a:rPr lang="en-US" dirty="0" smtClean="0"/>
              <a:t>the sampling </a:t>
            </a:r>
            <a:r>
              <a:rPr lang="en-US" dirty="0"/>
              <a:t>period (frequency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50792-E2A2-4F08-AF52-BD2CF4AF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721" y="1916383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/>
              <a:t>Option 1: delay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2: interrupts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ornheiser, Wilbon sign new deals with ESPN as PTI celebrates 15 years -  ESPN Front 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18" y="2848683"/>
            <a:ext cx="4306173" cy="273335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11927" y="3333404"/>
            <a:ext cx="1687483" cy="65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stuff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analogRead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95324" y="4440610"/>
            <a:ext cx="1196194" cy="65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</a:t>
            </a:r>
          </a:p>
          <a:p>
            <a:pPr algn="ctr"/>
            <a:r>
              <a:rPr lang="en-US" dirty="0" smtClean="0"/>
              <a:t>(delay)</a:t>
            </a:r>
            <a:endParaRPr lang="en-US" dirty="0"/>
          </a:p>
        </p:txBody>
      </p:sp>
      <p:sp>
        <p:nvSpPr>
          <p:cNvPr id="15" name="Curved Up Arrow 14"/>
          <p:cNvSpPr/>
          <p:nvPr/>
        </p:nvSpPr>
        <p:spPr>
          <a:xfrm rot="16200000">
            <a:off x="3325090" y="3920258"/>
            <a:ext cx="1138844" cy="59020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88625" y="3990109"/>
            <a:ext cx="219497" cy="4505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Routine….interrupted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Always listening for: phone line reserved solely for </a:t>
            </a:r>
            <a:r>
              <a:rPr lang="en-US" dirty="0" err="1"/>
              <a:t>N</a:t>
            </a:r>
            <a:r>
              <a:rPr lang="en-US" dirty="0" err="1" smtClean="0"/>
              <a:t>injaNation</a:t>
            </a:r>
            <a:r>
              <a:rPr lang="en-US" dirty="0" smtClean="0"/>
              <a:t> producers rings </a:t>
            </a:r>
          </a:p>
          <a:p>
            <a:r>
              <a:rPr lang="en-US" dirty="0" smtClean="0"/>
              <a:t>ISR: Then Instantly stop everything and scream for joy!</a:t>
            </a:r>
          </a:p>
          <a:p>
            <a:pPr marL="0" indent="0">
              <a:buNone/>
            </a:pPr>
            <a:r>
              <a:rPr lang="en-US" dirty="0" smtClean="0"/>
              <a:t>Then resume the daily routine</a:t>
            </a:r>
            <a:endParaRPr lang="en-US" dirty="0"/>
          </a:p>
        </p:txBody>
      </p:sp>
      <p:pic>
        <p:nvPicPr>
          <p:cNvPr id="3074" name="Picture 2" descr="Black Man Daily Routine - FriendlySt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5" y="1632858"/>
            <a:ext cx="4693298" cy="46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3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interrupts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Set the timer to go off every 10 min</a:t>
            </a:r>
          </a:p>
          <a:p>
            <a:r>
              <a:rPr lang="en-US" dirty="0" smtClean="0"/>
              <a:t>When timer goes off, drop everything and do 5 jumping jacks</a:t>
            </a:r>
          </a:p>
          <a:p>
            <a:r>
              <a:rPr lang="en-US" dirty="0" smtClean="0"/>
              <a:t>Resume daily life</a:t>
            </a:r>
            <a:endParaRPr lang="en-US" dirty="0"/>
          </a:p>
        </p:txBody>
      </p:sp>
      <p:pic>
        <p:nvPicPr>
          <p:cNvPr id="7" name="Picture 2" descr="Black Man Daily Routine - Friendly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2" y="1810139"/>
            <a:ext cx="4693298" cy="46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3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1431"/>
          <a:stretch/>
        </p:blipFill>
        <p:spPr>
          <a:xfrm>
            <a:off x="9074813" y="698877"/>
            <a:ext cx="1459448" cy="595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3043" y="391100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Sample Number</a:t>
            </a:r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448" y="391100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Timestamp (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6" y="0"/>
            <a:ext cx="6767763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938727" y="2341985"/>
            <a:ext cx="175415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79155" y="3390125"/>
            <a:ext cx="175415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84900" y="4447601"/>
            <a:ext cx="175415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50684" y="5495744"/>
            <a:ext cx="175415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51157" y="6534553"/>
            <a:ext cx="175415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1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Analog to Digital Converter (ADC)</a:t>
            </a:r>
          </a:p>
        </p:txBody>
      </p:sp>
      <p:pic>
        <p:nvPicPr>
          <p:cNvPr id="1026" name="Picture 2" descr="Analog to digital converters: The resolution dilemma | doEEEt.c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8656"/>
          <a:stretch/>
        </p:blipFill>
        <p:spPr bwMode="auto">
          <a:xfrm>
            <a:off x="1802167" y="1599056"/>
            <a:ext cx="8824404" cy="52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7680" y="6425645"/>
            <a:ext cx="7966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https://www.doeeet.com/content/eee-components/actives/analog-to-digital-converters-the-resolution-dilemma/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095153-0A02-419E-B011-E917C1E20B37}"/>
              </a:ext>
            </a:extLst>
          </p:cNvPr>
          <p:cNvGrpSpPr/>
          <p:nvPr/>
        </p:nvGrpSpPr>
        <p:grpSpPr>
          <a:xfrm>
            <a:off x="8059493" y="3556100"/>
            <a:ext cx="872924" cy="383501"/>
            <a:chOff x="8059493" y="3556100"/>
            <a:chExt cx="872924" cy="38350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97A32D2-EACE-426A-8BB7-03E01AFFDE8B}"/>
                </a:ext>
              </a:extLst>
            </p:cNvPr>
            <p:cNvCxnSpPr>
              <a:cxnSpLocks/>
            </p:cNvCxnSpPr>
            <p:nvPr/>
          </p:nvCxnSpPr>
          <p:spPr>
            <a:xfrm>
              <a:off x="8059493" y="3719743"/>
              <a:ext cx="2778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72F751A-EE8E-46D3-AA22-D56939C0EB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6852" y="3694588"/>
              <a:ext cx="2855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6B2294-6A83-4D43-8E66-CE3730C3A044}"/>
                </a:ext>
              </a:extLst>
            </p:cNvPr>
            <p:cNvSpPr txBox="1"/>
            <p:nvPr/>
          </p:nvSpPr>
          <p:spPr>
            <a:xfrm>
              <a:off x="8300443" y="3556100"/>
              <a:ext cx="410013" cy="38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772679-05B4-4F88-A5F6-D2FF31DE3C47}"/>
              </a:ext>
            </a:extLst>
          </p:cNvPr>
          <p:cNvGrpSpPr/>
          <p:nvPr/>
        </p:nvGrpSpPr>
        <p:grpSpPr>
          <a:xfrm>
            <a:off x="10049529" y="2304344"/>
            <a:ext cx="535600" cy="793888"/>
            <a:chOff x="8183735" y="3385944"/>
            <a:chExt cx="535600" cy="79388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219011-3F7E-4625-A792-B7AE4DE44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6159" y="3870665"/>
              <a:ext cx="0" cy="30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95AC4B-C8E8-4C84-827E-71502FBE565E}"/>
                </a:ext>
              </a:extLst>
            </p:cNvPr>
            <p:cNvCxnSpPr>
              <a:cxnSpLocks/>
            </p:cNvCxnSpPr>
            <p:nvPr/>
          </p:nvCxnSpPr>
          <p:spPr>
            <a:xfrm>
              <a:off x="8424909" y="3385944"/>
              <a:ext cx="1" cy="2997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4B71A2-9B3E-4159-B46A-7E4DDDB8DD53}"/>
                </a:ext>
              </a:extLst>
            </p:cNvPr>
            <p:cNvSpPr txBox="1"/>
            <p:nvPr/>
          </p:nvSpPr>
          <p:spPr>
            <a:xfrm>
              <a:off x="8183735" y="3556100"/>
              <a:ext cx="53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2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2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7119" y="951722"/>
            <a:ext cx="6969968" cy="3163078"/>
            <a:chOff x="2230017" y="2304661"/>
            <a:chExt cx="6969968" cy="3163078"/>
          </a:xfrm>
        </p:grpSpPr>
        <p:pic>
          <p:nvPicPr>
            <p:cNvPr id="1026" name="Picture 2" descr="adafruit_products_2829_top_ORI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0" t="22828" r="4451" b="23175"/>
            <a:stretch/>
          </p:blipFill>
          <p:spPr bwMode="auto">
            <a:xfrm>
              <a:off x="2230017" y="2304661"/>
              <a:ext cx="6969968" cy="3163078"/>
            </a:xfrm>
            <a:prstGeom prst="rect">
              <a:avLst/>
            </a:prstGeom>
            <a:noFill/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4422710" y="4805264"/>
              <a:ext cx="2034074" cy="653143"/>
            </a:xfrm>
            <a:prstGeom prst="roundRect">
              <a:avLst/>
            </a:prstGeom>
            <a:noFill/>
            <a:ln w="635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42164" y="4198976"/>
            <a:ext cx="36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Analog to Digital Converters (ADCs)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1934" y="6596390"/>
            <a:ext cx="44246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Image credit: </a:t>
            </a:r>
            <a:r>
              <a:rPr lang="en-US" sz="1100" dirty="0">
                <a:hlinkClick r:id="rId3"/>
              </a:rPr>
              <a:t>https://learn.adafruit.com/adafruit-feather-32u4-bluefruit-le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340093" y="5120684"/>
            <a:ext cx="4733988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sensorVal</a:t>
            </a:r>
            <a:r>
              <a:rPr lang="en-US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(A0);</a:t>
            </a:r>
          </a:p>
          <a:p>
            <a:endParaRPr lang="en-US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V = </a:t>
            </a:r>
            <a:r>
              <a:rPr lang="en-US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sensorVal</a:t>
            </a:r>
            <a:r>
              <a:rPr lang="en-US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(3.3/1023);</a:t>
            </a:r>
          </a:p>
        </p:txBody>
      </p:sp>
    </p:spTree>
    <p:extLst>
      <p:ext uri="{BB962C8B-B14F-4D97-AF65-F5344CB8AC3E}">
        <p14:creationId xmlns:p14="http://schemas.microsoft.com/office/powerpoint/2010/main" val="104368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70" y="84508"/>
            <a:ext cx="9905998" cy="1478570"/>
          </a:xfrm>
        </p:spPr>
        <p:txBody>
          <a:bodyPr/>
          <a:lstStyle/>
          <a:p>
            <a:r>
              <a:rPr lang="en-US" dirty="0"/>
              <a:t>Analog-to-Digital Converter (ADC)</a:t>
            </a:r>
          </a:p>
        </p:txBody>
      </p:sp>
      <p:pic>
        <p:nvPicPr>
          <p:cNvPr id="4098" name="Picture 2" descr="https://pixinfo.com/wp-content/uploads/articles/37735/ad_converter_2bit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7" y="20970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1525" y="2216075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V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21391" y="3015323"/>
            <a:ext cx="0" cy="510515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338097" y="2996454"/>
            <a:ext cx="1219" cy="34382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4496706" y="3015321"/>
            <a:ext cx="321036" cy="255259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72838" y="2638294"/>
            <a:ext cx="247215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Least Significant Bit (</a:t>
            </a:r>
            <a:r>
              <a:rPr lang="en-US" b="1" dirty="0"/>
              <a:t>LSB</a:t>
            </a:r>
            <a:r>
              <a:rPr lang="en-US" dirty="0"/>
              <a:t>)</a:t>
            </a:r>
          </a:p>
          <a:p>
            <a:r>
              <a:rPr lang="en-US" dirty="0"/>
              <a:t> = ADC </a:t>
            </a:r>
            <a:r>
              <a:rPr lang="en-US" sz="2500" b="1" i="1" u="sng" dirty="0"/>
              <a:t>resolution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8618" y="5114965"/>
            <a:ext cx="504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 = 3.3V/4 LSB = 0.825 V/bit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27276" y="5107424"/>
            <a:ext cx="396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= 3.3V/8 LSB = 0.4125 V/bit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8299" y="643315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Images adapted from: https://pixinfo.com/cikkek/alapfokon-analog-digitalis-atalakitok/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35868" y="2128354"/>
            <a:ext cx="3810000" cy="2857500"/>
            <a:chOff x="6836072" y="2097088"/>
            <a:chExt cx="3810000" cy="2857500"/>
          </a:xfrm>
        </p:grpSpPr>
        <p:pic>
          <p:nvPicPr>
            <p:cNvPr id="4100" name="Picture 4" descr="https://pixinfo.com/wp-content/uploads/articles/37735/ad_converter_3bit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072" y="2097088"/>
              <a:ext cx="3810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473606" y="2248353"/>
              <a:ext cx="617477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3.3 V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9002" y="1645035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2-bit ADC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98005" y="1637452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3-bit ADC</a:t>
            </a:r>
          </a:p>
        </p:txBody>
      </p:sp>
    </p:spTree>
    <p:extLst>
      <p:ext uri="{BB962C8B-B14F-4D97-AF65-F5344CB8AC3E}">
        <p14:creationId xmlns:p14="http://schemas.microsoft.com/office/powerpoint/2010/main" val="150754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/>
              <a:t>Adafruit</a:t>
            </a:r>
            <a:r>
              <a:rPr lang="en-US" cap="none" dirty="0"/>
              <a:t> Feather 32u4 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10-bit ADC</a:t>
            </a:r>
          </a:p>
          <a:p>
            <a:r>
              <a:rPr lang="en-US" dirty="0"/>
              <a:t>3.3 V logic level</a:t>
            </a:r>
          </a:p>
          <a:p>
            <a:r>
              <a:rPr lang="en-US" dirty="0"/>
              <a:t>ADC resolution = ?</a:t>
            </a:r>
          </a:p>
          <a:p>
            <a:r>
              <a:rPr lang="en-US" dirty="0"/>
              <a:t>Assume you are recording an input single that consists of a 10 mV amplitude sine wave oscillating at ~2 Hz at a sampling rate of </a:t>
            </a:r>
            <a:r>
              <a:rPr lang="en-US" i="1" dirty="0"/>
              <a:t>f</a:t>
            </a:r>
            <a:r>
              <a:rPr lang="en-US" i="1" baseline="-25000" dirty="0"/>
              <a:t>s</a:t>
            </a:r>
            <a:r>
              <a:rPr lang="en-US" dirty="0"/>
              <a:t> = 40 Hz.  </a:t>
            </a:r>
          </a:p>
          <a:p>
            <a:pPr lvl="1"/>
            <a:r>
              <a:rPr lang="en-US" dirty="0"/>
              <a:t>How many ADC bits does this input signal cover peak-to-peak?</a:t>
            </a:r>
          </a:p>
          <a:p>
            <a:pPr lvl="1"/>
            <a:r>
              <a:rPr lang="en-US" dirty="0"/>
              <a:t>Sketch the waveform recorded by the Feather</a:t>
            </a:r>
          </a:p>
          <a:p>
            <a:pPr lvl="1"/>
            <a:r>
              <a:rPr lang="en-US" dirty="0"/>
              <a:t>Now imagine we amplify the signal before converting it to digital.  The amplified signal amplitude is 1V.  Sketch the recorded waveform.  Compare and contrast to the 10 mV case.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80827" y="1626687"/>
            <a:ext cx="4986724" cy="1924182"/>
            <a:chOff x="2230017" y="2304661"/>
            <a:chExt cx="6969968" cy="3163078"/>
          </a:xfrm>
        </p:grpSpPr>
        <p:pic>
          <p:nvPicPr>
            <p:cNvPr id="5" name="Picture 2" descr="adafruit_products_2829_top_ORI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0" t="22828" r="4451" b="23175"/>
            <a:stretch/>
          </p:blipFill>
          <p:spPr bwMode="auto">
            <a:xfrm>
              <a:off x="2230017" y="2304661"/>
              <a:ext cx="6969968" cy="3163078"/>
            </a:xfrm>
            <a:prstGeom prst="rect">
              <a:avLst/>
            </a:prstGeom>
            <a:noFill/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4422710" y="4761481"/>
              <a:ext cx="2034074" cy="653143"/>
            </a:xfrm>
            <a:prstGeom prst="roundRect">
              <a:avLst/>
            </a:prstGeom>
            <a:noFill/>
            <a:ln w="635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32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Register (SAR)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0018" y="1513743"/>
            <a:ext cx="4649783" cy="823912"/>
          </a:xfrm>
        </p:spPr>
        <p:txBody>
          <a:bodyPr/>
          <a:lstStyle/>
          <a:p>
            <a:r>
              <a:rPr lang="en-US" dirty="0"/>
              <a:t>1 step at a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9" y="1419225"/>
            <a:ext cx="4646602" cy="823912"/>
          </a:xfrm>
        </p:spPr>
        <p:txBody>
          <a:bodyPr/>
          <a:lstStyle/>
          <a:p>
            <a:r>
              <a:rPr lang="en-US" dirty="0"/>
              <a:t>Electronics inside</a:t>
            </a:r>
          </a:p>
        </p:txBody>
      </p:sp>
      <p:pic>
        <p:nvPicPr>
          <p:cNvPr id="10" name="Picture 2" descr="Figure 1. Simplified N-bit SAR ADC architecture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66" y="2263687"/>
            <a:ext cx="5822806" cy="33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. SAR operation (4-bit ADC example)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8" y="2249485"/>
            <a:ext cx="4517566" cy="34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94910" y="646417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Image credit: https://www.maximintegrated.com/en/app-notes/index.mvp/id/1080</a:t>
            </a:r>
          </a:p>
        </p:txBody>
      </p:sp>
    </p:spTree>
    <p:extLst>
      <p:ext uri="{BB962C8B-B14F-4D97-AF65-F5344CB8AC3E}">
        <p14:creationId xmlns:p14="http://schemas.microsoft.com/office/powerpoint/2010/main" val="114472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862F-CEF1-40F4-A1BD-F3B5DDEA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Hold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D6975-D150-4616-A9E7-E42636F85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9ADE0-2671-461B-A933-D8528B8431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0FB66-313A-4AED-BE8E-5B0964225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A2AFA-FAE4-4288-B576-60FAB4C618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ample and Hold Circuit Input and Output Waveforms">
            <a:extLst>
              <a:ext uri="{FF2B5EF4-FFF2-40B4-BE49-F238E27FC236}">
                <a16:creationId xmlns:a16="http://schemas.microsoft.com/office/drawing/2014/main" id="{89B9687C-62DC-45FB-8A78-C051B255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9" y="530324"/>
            <a:ext cx="6248154" cy="63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02B26-814A-4DB0-9B30-561C7FD8580E}"/>
              </a:ext>
            </a:extLst>
          </p:cNvPr>
          <p:cNvSpPr txBox="1"/>
          <p:nvPr/>
        </p:nvSpPr>
        <p:spPr>
          <a:xfrm>
            <a:off x="2751345" y="7234745"/>
            <a:ext cx="76635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https://circuitdigest.com/electronic-circuits/sample-and-hold-circuit-op-amp</a:t>
            </a:r>
          </a:p>
        </p:txBody>
      </p:sp>
      <p:pic>
        <p:nvPicPr>
          <p:cNvPr id="1030" name="Picture 6" descr="Track vs Sample and hold - Electrical Engineering Stack Exchange">
            <a:extLst>
              <a:ext uri="{FF2B5EF4-FFF2-40B4-BE49-F238E27FC236}">
                <a16:creationId xmlns:a16="http://schemas.microsoft.com/office/drawing/2014/main" id="{FA6718AE-BB01-46A5-A59D-99861E85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63"/>
          <a:stretch/>
        </p:blipFill>
        <p:spPr bwMode="auto">
          <a:xfrm>
            <a:off x="15570" y="2365598"/>
            <a:ext cx="5459120" cy="24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7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https://zone.ni.com/images/reference/en-XX/help/371361R-01/guid-932173fe-d89c-4bc0-a3ed-980f99bcc06b-help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770348"/>
            <a:ext cx="7003228" cy="40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2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r>
              <a:rPr lang="en-US" dirty="0"/>
              <a:t>/Shannon Sampling Theorem</a:t>
            </a:r>
          </a:p>
        </p:txBody>
      </p:sp>
      <p:pic>
        <p:nvPicPr>
          <p:cNvPr id="3074" name="Picture 2" descr="http://www.dgp.toronto.edu/~ah/csc418/fall_2000/notes/img/alias_ex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316" y="535146"/>
            <a:ext cx="6754408" cy="5135055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146705" y="2249486"/>
                <a:ext cx="3856037" cy="3989949"/>
              </a:xfrm>
              <a:ln>
                <a:solidFill>
                  <a:srgbClr val="C00000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A continuous-time signal can be completely recovered from its samples </a:t>
                </a:r>
                <a:r>
                  <a:rPr lang="en-US" i="1" dirty="0" err="1"/>
                  <a:t>iff</a:t>
                </a:r>
                <a:r>
                  <a:rPr lang="en-US" i="1" dirty="0"/>
                  <a:t> the sampling rate (fs) is greater than twice the maximum frequency (f) present in the signal:</a:t>
                </a:r>
              </a:p>
              <a:p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6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146705" y="2249486"/>
                <a:ext cx="3856037" cy="3989949"/>
              </a:xfrm>
              <a:blipFill>
                <a:blip r:embed="rId3"/>
                <a:stretch>
                  <a:fillRect l="-63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74663" y="6117976"/>
            <a:ext cx="8010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http://www.dgp.toronto.edu/~ah/csc418/fall_2000/notes/sampling.html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4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727</TotalTime>
  <Words>508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Cambria Math</vt:lpstr>
      <vt:lpstr>Courier New</vt:lpstr>
      <vt:lpstr>Symbol</vt:lpstr>
      <vt:lpstr>Times New Roman</vt:lpstr>
      <vt:lpstr>Trebuchet MS</vt:lpstr>
      <vt:lpstr>Tw Cen MT</vt:lpstr>
      <vt:lpstr>Circuit</vt:lpstr>
      <vt:lpstr>A little “bit” about the ADC</vt:lpstr>
      <vt:lpstr>Analog to Digital Converter (ADC)</vt:lpstr>
      <vt:lpstr>PowerPoint Presentation</vt:lpstr>
      <vt:lpstr>Analog-to-Digital Converter (ADC)</vt:lpstr>
      <vt:lpstr>Adafruit Feather 32u4 BLE</vt:lpstr>
      <vt:lpstr>Successive Approximation Register (SAR)</vt:lpstr>
      <vt:lpstr>Sample and Hold</vt:lpstr>
      <vt:lpstr>Sampling rate</vt:lpstr>
      <vt:lpstr>Nyquist/Shannon Sampling Theorem</vt:lpstr>
      <vt:lpstr>Sampling Rate  10x Rule of THumb</vt:lpstr>
      <vt:lpstr>Aliasing:  What Happens When we don’t sample fast enough</vt:lpstr>
      <vt:lpstr>Aliasing </vt:lpstr>
      <vt:lpstr>ALIASING Video</vt:lpstr>
      <vt:lpstr>Practical stuff: How to set the sampling period (frequency)</vt:lpstr>
      <vt:lpstr>Daily Routine….interrupted</vt:lpstr>
      <vt:lpstr>Timer interrupts</vt:lpstr>
      <vt:lpstr>PowerPoint Presentation</vt:lpstr>
    </vt:vector>
  </TitlesOfParts>
  <Company>Washington and Lee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“bit” of Binary Math</dc:title>
  <dc:creator>Erickson, Jonathan</dc:creator>
  <cp:lastModifiedBy>Erickson, Jon</cp:lastModifiedBy>
  <cp:revision>39</cp:revision>
  <dcterms:created xsi:type="dcterms:W3CDTF">2018-09-21T14:57:28Z</dcterms:created>
  <dcterms:modified xsi:type="dcterms:W3CDTF">2021-02-25T18:23:16Z</dcterms:modified>
</cp:coreProperties>
</file>