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2" r:id="rId3"/>
    <p:sldId id="257" r:id="rId4"/>
    <p:sldId id="269" r:id="rId5"/>
    <p:sldId id="268" r:id="rId6"/>
    <p:sldId id="271" r:id="rId7"/>
    <p:sldId id="260" r:id="rId8"/>
    <p:sldId id="273" r:id="rId9"/>
    <p:sldId id="272" r:id="rId10"/>
    <p:sldId id="261" r:id="rId11"/>
    <p:sldId id="274" r:id="rId12"/>
    <p:sldId id="275" r:id="rId13"/>
    <p:sldId id="262" r:id="rId14"/>
    <p:sldId id="263" r:id="rId15"/>
    <p:sldId id="276" r:id="rId16"/>
    <p:sldId id="265" r:id="rId17"/>
    <p:sldId id="277" r:id="rId18"/>
    <p:sldId id="278" r:id="rId19"/>
    <p:sldId id="267" r:id="rId20"/>
    <p:sldId id="279" r:id="rId21"/>
    <p:sldId id="281" r:id="rId22"/>
    <p:sldId id="280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kson, Jon" initials="EJ" lastIdx="0" clrIdx="0">
    <p:extLst>
      <p:ext uri="{19B8F6BF-5375-455C-9EA6-DF929625EA0E}">
        <p15:presenceInfo xmlns:p15="http://schemas.microsoft.com/office/powerpoint/2012/main" userId="S-1-5-21-2859721036-3000174465-800324375-241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4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B2F5-7E15-4866-9C86-6EDED3E8901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D36DA-EC43-4D7A-8045-AB9B9F5B6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Always operated in reverse bias</a:t>
            </a:r>
          </a:p>
          <a:p>
            <a:r>
              <a:rPr lang="en-US" dirty="0" smtClean="0"/>
              <a:t>This means very low control current compared to BJT 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uber</a:t>
            </a:r>
            <a:r>
              <a:rPr lang="en-US" baseline="0" dirty="0" smtClean="0"/>
              <a:t> high input resistance.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36DA-EC43-4D7A-8045-AB9B9F5B6B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59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LearnEngineering</a:t>
            </a:r>
            <a:r>
              <a:rPr lang="en-US" baseline="0" dirty="0" smtClean="0"/>
              <a:t> video is a brilliant 7 min intro to MOSFETs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36DA-EC43-4D7A-8045-AB9B9F5B6B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5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from Microchip</a:t>
            </a:r>
            <a:r>
              <a:rPr lang="en-US" baseline="0" dirty="0" smtClean="0"/>
              <a:t> Electronics covers basic operation principle of MOSFET/flash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36DA-EC43-4D7A-8045-AB9B9F5B6B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66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low channel resistance means very</a:t>
            </a:r>
            <a:r>
              <a:rPr lang="en-US" baseline="0" dirty="0" smtClean="0"/>
              <a:t> little power dissipated (wasted) in the MOSFET itself. Important for high current apps such as motor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36DA-EC43-4D7A-8045-AB9B9F5B6B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20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Helpful video from microchip to explain the basics of flash linked to main photo.</a:t>
            </a:r>
            <a:r>
              <a:rPr lang="en-US" baseline="0" dirty="0" smtClean="0"/>
              <a:t> Another helpful companion video here: https://www.youtube.com/watch?v=2QyKVU1IRZg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36DA-EC43-4D7A-8045-AB9B9F5B6B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0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Excellent 17 min introduction to Flash memory</a:t>
            </a:r>
            <a:r>
              <a:rPr lang="en-US" baseline="0" dirty="0" smtClean="0"/>
              <a:t>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36DA-EC43-4D7A-8045-AB9B9F5B6B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3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7E62-1C4C-4596-A43C-812A6009DD0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F6DF-A1A7-4A34-BEE2-A44E6CDEF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7E62-1C4C-4596-A43C-812A6009DD0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F6DF-A1A7-4A34-BEE2-A44E6CDEF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7E62-1C4C-4596-A43C-812A6009DD0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F6DF-A1A7-4A34-BEE2-A44E6CDEF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7E62-1C4C-4596-A43C-812A6009DD0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F6DF-A1A7-4A34-BEE2-A44E6CDEF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7E62-1C4C-4596-A43C-812A6009DD0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F6DF-A1A7-4A34-BEE2-A44E6CDEF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7E62-1C4C-4596-A43C-812A6009DD0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F6DF-A1A7-4A34-BEE2-A44E6CDEF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7E62-1C4C-4596-A43C-812A6009DD0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F6DF-A1A7-4A34-BEE2-A44E6CDEF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7E62-1C4C-4596-A43C-812A6009DD0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F6DF-A1A7-4A34-BEE2-A44E6CDEF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7E62-1C4C-4596-A43C-812A6009DD0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F6DF-A1A7-4A34-BEE2-A44E6CDEF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7E62-1C4C-4596-A43C-812A6009DD0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F6DF-A1A7-4A34-BEE2-A44E6CDEF6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7E62-1C4C-4596-A43C-812A6009DD0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0FF6DF-A1A7-4A34-BEE2-A44E6CDEF6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80FF6DF-A1A7-4A34-BEE2-A44E6CDEF6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9F27E62-1C4C-4596-A43C-812A6009DD02}" type="datetimeFigureOut">
              <a:rPr lang="en-US" smtClean="0"/>
              <a:t>2/6/2019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QO5FgM7MLG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QyKVU1IRZ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ZSZQd8uCjU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2iE4uEsaBF0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7JLXs5es7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stbuy.com/site/samsung-evo-plus-128gb-microsdxc-uhs-i-memory-card/5785406.p?skuId=5785406&amp;ref=212&amp;loc=1&amp;ds_rl=1266837&amp;ref=212&amp;loc=1&amp;ds_rl=1266837&amp;gclid=EAIaIQobChMI_cz_7JKh4AIVCLbICh2mkwlQEAQYAyABEgLFwfD_BwE&amp;gclsrc=aw.ds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adafruit.com/memories-of-an-arduino/you-know-you-have-a-memory-problem-when-dot-dot-dot" TargetMode="External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si5GDz9JIw" TargetMode="External"/><Relationship Id="rId3" Type="http://schemas.openxmlformats.org/officeDocument/2006/relationships/hyperlink" Target="https://volga.eng.yale.edu/teaching-resources/flash-drives/methods-and-materials" TargetMode="External"/><Relationship Id="rId7" Type="http://schemas.openxmlformats.org/officeDocument/2006/relationships/hyperlink" Target="http://www.engadget.com/2011/10/31/engadget-primed-ssds-and-you/" TargetMode="External"/><Relationship Id="rId2" Type="http://schemas.openxmlformats.org/officeDocument/2006/relationships/hyperlink" Target="http://www.learnabout-electronics.org/fet_01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lectronics-tutorials.ws/transistor/tran_7.html" TargetMode="External"/><Relationship Id="rId5" Type="http://schemas.openxmlformats.org/officeDocument/2006/relationships/hyperlink" Target="https://www.electronics-tutorials.ws/transistor/tran_6.html" TargetMode="External"/><Relationship Id="rId4" Type="http://schemas.openxmlformats.org/officeDocument/2006/relationships/hyperlink" Target="https://www.electronics-tutorials.ws/transistor/tran_5.html" TargetMode="External"/><Relationship Id="rId9" Type="http://schemas.openxmlformats.org/officeDocument/2006/relationships/hyperlink" Target="https://www.youtube.com/watch?time_continue=854&amp;v=s7JLXs5es7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about-electronics.org/fet_03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lectronics-tutorials.ws/transistor/tran_5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tM8dgcY1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ZSZQd8uCj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hyperlink" Target="http://download.intel.com/pressroom/images/manufacturing/45nm_SRAM_Cell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stM8dgcY1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543800" cy="2593975"/>
          </a:xfrm>
        </p:spPr>
        <p:txBody>
          <a:bodyPr/>
          <a:lstStyle/>
          <a:p>
            <a:r>
              <a:rPr lang="en-US" dirty="0" smtClean="0"/>
              <a:t>Flash Memory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867400"/>
            <a:ext cx="6461760" cy="1066800"/>
          </a:xfrm>
        </p:spPr>
        <p:txBody>
          <a:bodyPr/>
          <a:lstStyle/>
          <a:p>
            <a:r>
              <a:rPr lang="en-US" dirty="0" smtClean="0"/>
              <a:t>…and a tour through FETs</a:t>
            </a:r>
            <a:endParaRPr lang="en-US" dirty="0"/>
          </a:p>
        </p:txBody>
      </p:sp>
      <p:pic>
        <p:nvPicPr>
          <p:cNvPr id="1026" name="Picture 2" descr="http://cdn1.sciencefiction.com/wp-content/uploads/2013/12/TheFl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6" r="31866"/>
          <a:stretch/>
        </p:blipFill>
        <p:spPr bwMode="auto">
          <a:xfrm>
            <a:off x="914400" y="838200"/>
            <a:ext cx="4180055" cy="344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9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 Digital Switch: Motor Control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Circuit component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Motor Control Circuit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"/>
          <a:stretch/>
        </p:blipFill>
        <p:spPr bwMode="auto">
          <a:xfrm>
            <a:off x="3097160" y="2590800"/>
            <a:ext cx="4606659" cy="385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1752600" cy="195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0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CMOS = </a:t>
            </a:r>
            <a:r>
              <a:rPr lang="en-US" b="1" dirty="0" smtClean="0"/>
              <a:t>Complementary</a:t>
            </a:r>
            <a:r>
              <a:rPr lang="en-US" dirty="0" smtClean="0"/>
              <a:t> MOS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0" y="2037556"/>
            <a:ext cx="3657600" cy="639762"/>
          </a:xfrm>
        </p:spPr>
        <p:txBody>
          <a:bodyPr/>
          <a:lstStyle/>
          <a:p>
            <a:r>
              <a:rPr lang="en-US" dirty="0" smtClean="0"/>
              <a:t>5V in</a:t>
            </a:r>
            <a:r>
              <a:rPr lang="en-US" dirty="0" smtClean="0">
                <a:sym typeface="Wingdings" panose="05000000000000000000" pitchFamily="2" charset="2"/>
              </a:rPr>
              <a:t> 0V out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4248297"/>
            <a:ext cx="3657600" cy="639762"/>
          </a:xfrm>
        </p:spPr>
        <p:txBody>
          <a:bodyPr/>
          <a:lstStyle/>
          <a:p>
            <a:r>
              <a:rPr lang="en-US" dirty="0" smtClean="0"/>
              <a:t>0V in </a:t>
            </a:r>
            <a:r>
              <a:rPr lang="en-US" dirty="0" smtClean="0">
                <a:sym typeface="Wingdings" panose="05000000000000000000" pitchFamily="2" charset="2"/>
              </a:rPr>
              <a:t> 5V out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905000" y="3810941"/>
            <a:ext cx="3657600" cy="194734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05000" y="1600200"/>
            <a:ext cx="3657600" cy="19481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05000" y="645704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Image credit: </a:t>
            </a:r>
            <a:r>
              <a:rPr lang="en-US" sz="1200" dirty="0" err="1" smtClean="0">
                <a:hlinkClick r:id="rId4"/>
              </a:rPr>
              <a:t>fmgomezcampos</a:t>
            </a:r>
            <a:r>
              <a:rPr lang="en-US" sz="1200" dirty="0" smtClean="0">
                <a:hlinkClick r:id="rId4"/>
              </a:rPr>
              <a:t> on </a:t>
            </a:r>
            <a:r>
              <a:rPr lang="en-US" sz="1200" dirty="0" err="1" smtClean="0">
                <a:hlinkClick r:id="rId4"/>
              </a:rPr>
              <a:t>youtube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32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Leap: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Hot Carrier Injection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Fowler-</a:t>
            </a:r>
            <a:r>
              <a:rPr lang="en-US" dirty="0" err="1"/>
              <a:t>Nordheim</a:t>
            </a:r>
            <a:r>
              <a:rPr lang="en-US" dirty="0"/>
              <a:t> Tunneling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884427"/>
            <a:ext cx="3657600" cy="25321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400" y="598766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http://www.onmyphd.com/?p=mosfet.short.channel.effects</a:t>
            </a:r>
          </a:p>
        </p:txBody>
      </p:sp>
      <p:pic>
        <p:nvPicPr>
          <p:cNvPr id="16" name="Content Placeholder 15">
            <a:hlinkClick r:id="rId3"/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419600" y="2653391"/>
            <a:ext cx="3657600" cy="299425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181600" y="5976794"/>
            <a:ext cx="236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Microchip Technology Tutorials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8371" y="5448850"/>
            <a:ext cx="4046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Palatino Linotype" panose="02040502050505030304" pitchFamily="18" charset="0"/>
              </a:rPr>
              <a:t>If gate (G) is positive, electron is pulled upwards</a:t>
            </a:r>
          </a:p>
        </p:txBody>
      </p:sp>
    </p:spTree>
    <p:extLst>
      <p:ext uri="{BB962C8B-B14F-4D97-AF65-F5344CB8AC3E}">
        <p14:creationId xmlns:p14="http://schemas.microsoft.com/office/powerpoint/2010/main" val="2954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Gate MOSFET = Flash</a:t>
            </a:r>
            <a:endParaRPr lang="en-US" dirty="0"/>
          </a:p>
        </p:txBody>
      </p:sp>
      <p:pic>
        <p:nvPicPr>
          <p:cNvPr id="7172" name="Picture 4" descr="http://volga.eng.yale.edu/uploads/FlashDrives/floatinggate-no-electrons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02" y="1328167"/>
            <a:ext cx="4800600" cy="286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volga.eng.yale.edu/uploads/FlashDrives/floatinggate-with-electrons.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57649"/>
            <a:ext cx="469582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data:image/jpeg;base64,/9j/4AAQSkZJRgABAQAAAQABAAD/2wCEAAkGBxQTEhUUExQWFhQXGRwbGRgYGBwaGhgYHRwZHx0cHRgcHykgHBwlHB0aITEiJSkrLi4uFx80ODMtNygtLisBCgoKDg0OGxAQGywkICYsLDQ0NzIvLy4sLyw0LCwsLCwsLCwsLCwsLCwsLCwsLCwsLCwsLCwsLCwsLCwsLCwsLP/AABEIALcBEwMBEQACEQEDEQH/xAAcAAACAgMBAQAAAAAAAAAAAAAFBgQHAAIDAQj/xABREAACAQIEAwQFBgkICQIHAAABAgMEEQAFEiEGMUETIlFhBzJxgZEUQlKhsdEVIzNTcpKywfAXVGJzgpOiwhYkNDVD0tPh8YPDCCU2RGN0s//EABsBAAIDAQEBAAAAAAAAAAAAAAAEAgMFAQYH/8QAOxEAAQMCAwQIBQMCBgMAAAAAAQACAwQREiExE0FRYQUUcYGRobHwIjIzwdEjUuEV8QYkNEJickSSov/aAAwDAQACEQMRAD8ACehT1Kn9KP7Hxm9Iat71p9H6O7lZFRULGpd2VVG5ZiAB7ScZ4BJsFokgC5VI8YE5jmDGjVphpUXUEDYWJubWXzNsa8H6MX6mSxp/1pf08008M+i5Es9Y2tvzaE6R+k3NvYLDzOF5a4nJiahoQM35qw6anSNQkaqijkqgAD3DCBJJuU+AALBC+LoHemKorONaF0Xm8YYF1A67dOouOuLqZzWyAuVFU1zoiG6oRR5jE7aEPeAvo0spUct1IFvDfG2CDosMgjIqRl1FV1hkFHHHojOhppnKprtuqhVYsRtc2tfHVxBJfRhms85NQqvo2V2mRYvaAil7cvmqdt8Gq7ey1zf0H1u7xvAxO5QSPe/kZF3v4swwI1QXIaGoy+VoqmKOJyDoMxEPhf8AHaCrry2DHltiDn4dxPYptjLt4Hb+dEy1Xo++VFZKqoJa2whVVUA72DG5bn6xAv4DGe+vN/hHitBnR7bfEVmYcM0lIsSiOaZ2YiMGdk0kKSWuCAthfkCd8EMs0zrA2RNDBC25F1PyHKYqhBK71DqrkdlK6lVeNiCDoA7QBhcXJHLEaiolaSwkdynT08LgHgHvRzNcuhnAElwY+8rKxRkvcXDDkCAQem2+FY5Hxm7U1JEyQWcg+XcQ0MCCOMyBLkq3ZTMJGO7EPpJcnc39/LF76ed5xOGvYl2VEDBhB07UB9LapNRQVEZDqJNmH0XU339qqMWUV2yFpVddZ0QcOKWfRtXxRmUSHSzlQrH1T63dvyBP12xqLKsrHwIWYEINPBE+YQCoiDRlHRWdAyNK1iq+RAViD52wtVlwju1NUgaZLORPN+BqaTSYqeFSCb31KLEEA2Qi9jvp2v4jGcypeNSVpPpozo0IfmXo/wAviiZ2WTuqxv2hudKlj4gbKcTbVzOdYKt1JCG3t5qsqXhupmTtoaZ2iJNtJvyNreO3sxomZjThc7NZoge8YmtyRPhOSfL52llpJyChQjQy2uym9ytj6v14qnDJm4Q4K+mc+B5c5p0TgnpNpr2eKdD+ipt7e8D9WFOov3ELQHSUW8ELln3FGXVUDoz2k0ns2aN7q9u6QwU23t1x2KCaNwNsu1RmqaeVhBOe7I6onwpxDSClhXtYY2CKGQsqWbkdj4nf34rnhkxk2JV1PURbNouBkmOGqRvVdG9jA/YcLlpGoTQcDoVyq8silUq8alTYkctVjfe3MX6HbHWvc03BXHRtcLELlmCKqRgWVVkjsOQAvYezHW3JPYVx4AA7QkfiSYtnFHew0ui26i0htf2ix9+HYRand73LMqjepZ73q1sZyfQfjH/Yar+pf9k4tg+o3tVM/wBJ3YV89Y3lgK0fQp6lV+lH9j4za/VvetPo/R3ch/pRLmuUPrkgSJJDGH0jTqKsR4Ena9r7+WJUdtnlkSbKNZfaZ5gC6sDhCekenU0aqsfIqBZlbwfqW8yTfnc4SnEgf8eqehMZZ+nouuTZGKeSaQSyyGZtREjXC89lAHnb2ADHHy4wBYCy7HFgJNybqRnOZinj1lSzMwVEFru55AX2HUk9ACcciiMjsIRLKI24ilPiPiHMEhJihhQ3ALK7SsoO1wpQC9zz39mNBtC0G7jdZ7q9xFmiyDZFw+XPymWqkllceujsAN+WrmbG4tsBytiD6gsOFgtZWR0rXjE917pi4CqWpszSKKd3gKStJDqLaDpBuRfTqZ9PQHc+OGqeRz23cP5SlTE1jrNP8K3q3M5I11mGygqDqkVW7zBdgLrzPVhhhLLrDnMLKGVwVIBuASADyvYd332tgQumaZZDURmKeNZIzzVhce0eB8xuMC6CQqn4oy6pykxx0rCeCZisKSAtJCwBYoLFS6EDYk9229+qk9NG743G3FNwVUjfgaL8EWkpFqIlFREpuFYo1m0vbofEG4uMZQcWOu0rWLQ9tnBBqfiOCFxAsXZQrIYQ90VFkF7gpfUFvfvW8+W+GDTSOZtL39UuKqNr9na3og3HPFUBjMcMoZmvHIQCR2T+vpbZdewsd+vji2mpn4rvGSqqapmGzDcqBFnFZKiCko5nFhaQwvICLWB/Fqqjxve3ljTWUt6zKcykojSHL5dJOovpOosX1s2nkLsTtbYHC4gG12l0wag7LZ2S7luXVFC6vNSzhUYsTJE6KBpK3DFdNxe972+3F1s7qnF8Nkyf6aU+jUA5bothuf0r2A88SUV5HxhH/wARLeccscov/Za/xGIB4P8AZWGM8vEIzkVO9TPHPIBHFFcxRllLu7C2tgpIUAEgDnc3wjV1ALcDU9R0xDsbk3QhtI1etbfa2/s3xmm18lpBL3GSdlR1shkc9pHp0s10S4CWQW2vffncnF8HxSNFt6on+GNxvuS7wxnMkNHTU1MivN2ZkdnJEcSu7MurTuWN9gLbYcNNtpXOOQSgqRDE1ozKJrxHWwsBPDHOr3A+T6lZWAJ7wc20+dxbA+gFvgPiuM6QN/jHgi+UZ1DVM8bRMkqAFopVF9J21A7hlvtcYTlgfDqnIp2TaLzNeFKaYfkYVa/PslNxYgg2seu1jsbHHGTvbvPipPgY7cPBA4/RtTs95RHpF7LCskd7/SLSvsPIA7De22LuuPAy87H7BU9TYTn5XH3Kyp9FlExurTp5B1I/xKT9eAV0g1suGhiOlwl3jDhZsvg7aKsn9ZVCkkXJufWVhyAJ5YvgnEzsLmhUzwuhZia8qwKSIvDD2neYKjMSObAA39t9/aMZ7jZxtzWw0XaL8kk8WqPwzQnx7O/942Haf/Tv7/RZtYP8yzu9VaOM9OoPxj/sNV/Uv+ycWwfUb2qmf6Tuwr55xvLATVwHRV0vbCimWLToL6ja99Wn5p8D8cK1Lom22gumqZsrr7M2RytyWtglWprnEqWCM6nVoUMGXV3RZS3Xe197YoEkb24IxYpjZysdjkNwvamlmo52qaIbEaniG6SR7XsB1BN/eCOoHGvbI3BJ48CpPY6N+OPw4hEa30m9oqJRwM87j5/qofCwPet47DEW0WG5kOSka3FYRi5UPKaeo+VI9baaWVSyHV+Q07my2sL3Ud3r7zhundGbtYNEnUskFnPN7pnq6tIlLSOqAC9yQP8AzhlKqsqbOZp9UMbsqlnN1HflZ3J3PJBYkm2wAPPC7omh2N39k1E+R4ETNd1tSftz5JryXIVgjIH5Rhu3h7PfvfrbCss5eeQXqqHoxtPGbm7nDM/YcvVHJ+J6kwvE7NoYWIe7EWIN1YA2ta4OrbyxJkjm77+/FU1NFBICTHhPLL0Bb7zTfRekaNo9NTEdwVcx94eDXXoOfU4ubU55hZsvQ1m3Y+/EEHLjmL/ZS+H+II3jEoqDdQqmGRzqe2ztZ9w5O6qOgW9ix03iRhNrrNfRTsbiLDb34d6pDijjmtkq2qhcAhhAWS4iiLEdy/dBNrM3MkHptjkkYeLO0VMcpYbtS/WcU1sou9VJa9rK+j/CttvdbEW08bdGhSdUSu1cVDy2QNJd9TMSL794jrYkHe3XfFwFtFUSTqrn4Y41yinCLT5fN27FVUsImdnJAA7Z5Li5PkPLAgJ/WozebcQ0lKp6SO88g9qx6U+DHAhenKc1O/4RgHkKLb65r4FxemLN49xJRVI8GSSnY+xg0i392BCXs4+QTsEzWgNHKxsJiBoY+VXFt7pLdNsCEjcceiKWBTNTE1MNr2A/HIvjYbSDzWx8jzwISTScNwywM0czduqk9mV9YjooG5vy2+GBCBpWzxHSJJYyPmhmW3uvtiJY06hTEjhoSutRn1U8bRyVEro1rq7swNiCOZPUA+7EREwG4AuumaQixJsrA4GSFYu0E+p3VQ6kqApQWA02vsNr9eeJgWUCSdVKzHjSlhcoSzkDcxgMAfC9xvjq4unDWapNUNVl4k0xGOKIyxiV7sCWYarJa1gD/wCUKxxcAwA9tloUTQ0l5I7Lp8DakIRwTawbZt7bEgbHfe2MzfmFqajJQuHqKaGIpUTmeTUW1EWsp5C3hsT77dMTlc1xu0WChE1zRZxuUSKC4PUAgHyNr/YPhiu6mq/9Msl6enjuBrmvvsNlIuT4DVh6hHxE8kjX/IBzQPLshzWZS0dZ3LkK3bSWcDbUvd3W9wD1tttYm181O02LfIKLI6pwuH5dpXsnAuZtIkrVEbSJbSzSOStjcWJTxwCrgAwhpt2LjqSoc4OLhcc/4RP8CZ3/ADxP1z/08V7al/b78VPYVX7h77kMzKizb5LLJLVBodLal1bsgJBsNHIjcbjY4sY+nxhobmqnx1GzLnOy98lX18aCzlZnoS51f/pf+7jO6Q/29/2Wl0d/u7vurRdQQQQCDsQdwR4EYzVppKzPKjRN2sYLUliGQbtT3IJZerRbbjmvPlyaa/aix+b1/n1SpaYjcfL6fx6KveGq+KETa2WyTRunibMytp6nuHD8zHOtbeCkIHtYDfcR78EYzOtnq+zKRNBEW/FyEEzObXJjUEbW5m+nxbpiuGMRkgG58u9WTybRoJFm8Tr3IpUZfSiiqiVlerSG5apF5ApNrpuVC3uO6SR1OOPdMJW4tL7l1jYdk7BrbehnAeWhYzKR3m2HkOv17e7Hat+eFa3QNKA0znU5Ds3+fomrCa9GswLi4GjS1gCLctybHyvtieMqnq7LWHvxXnyclgzN7QBYG3K9yeRwYsrBc2JLg5x8Ba/C+uiHU0xWnlp1a0olMca2BLByCAAf6JO/IWv0xpCQbPGeC8PUQFlS6LgfLUeS5V3BFJT1kSkuY2RnAkZbO4YDSCAL2B1EHncdL4qpZnSg4ty7VwNiIw70zQ0MStrWNFa1tSqAdPhcdMNJRKfHUCo0cim0hvawAHdsdRsLk3I3J5D23EK54eMKqZQaXLKhrgHVOyU6bjmNRLkeB077dDfAhb/JM4mvrqKSkXoIYmnce1pCF/w9cCEv5HxNWUklUKwtU0kNQ0TzBR2sAsrK7ogAaIqwJsLqb8xtgQrGRoqiIEaJYZFuOTI6n6iDgQlWbJ6jL7vQMJKbm1HK9gv/AOvK35P9BrrztpwIS7mfDWX5uzPTsaSvXeSNl0Pq8ZIbi/8AWId9tzywIVX8fcKV0JBq0JCDSJ1GpGF9tTgbeWoA7nngQkiSlZelx4jfAhccCFmBCzAhbRuVN1JB8QbYCLroJGinU+d1MZulRKp8pG6Xt18z8cQMTDqApiV40JT2r5snyUJWKxqRdNQBt3A9mLIentwh/lziu3T+y0LVAw2d834vwUmfI8zqailNX2RSGTVqUqNroWuBzvpAG2IiaBjHYL3IUthO97S+1gVY+M5aa8BwIXj+A22O/h/H7sCEE4wjC5fUKosBEQB4AWAxfTm8zSeKoqRaF3YqFxvLzqsf0M1KIarW6rfsramAv+U5Xxn14Jw25/ZaPR7gMV+X3VmfhOH89F+uv34zsDuBWjjbxCz8Jw/nov11+/BgdwKMbeIQCHh7K1mMwWDWTexkBQHxCE6R8MXmWctw5qkRQB2LJTM7jgnCFamOOWMko4dSBcWKst+8p2uNuQsRbHIHvidcBE7I5W2JStxFEscZMlTE5m/Eu6AARQkFiFXUxu7qgLG4G2ww7HIZpBiFgM+9JSRCGM4TcnLuXvDoHyaK30b+8kk/XfFM/wBQr1fRYApI7cP7+aI4pWgswIWYELMCEOWpeCtjeKISvImgrY3ADLdgwB07Hcmw236YvDQ+EhxtYrznSg2dUx7RcuFj3EZ+aYvSI6rQSswB0lGW4uNYdbXHgeR8icL0l9qLJSrtsTdIY9I66fyB1/p92/wvjbWGtI5GzKQ6wIglPK1r3GpUYrubbs2kW8scLgNVNkb33wi9syr4yTjKk+S07NLYtDGSoVmKkoLg6Qdxy92K3TsabEpyLoyqlaHMZkeYHqUaoc9p5fycyE+BOlv1Wsfqx1srHaFVzUNRD87D6jxGSrHM6yUZ5PRxVPYR1uhndEV2DLDp0AtdVLaDvYm7DE7pUtLdQmuh9G1PGiRmprnjQWCGqkVB7Ej0ge62Ori7J6NMsvdqVXbq0jvIx9pdjvgQgeS5dSyRNQ15UVFA/ZxTl+ym7E96GRJQQw7lgQNrob4EKdHmFXTHQk0OZw8tPaRpVgeHPs5tv0SfPAuoPNkWSZg5QK1FVHnER8nlBP8A+Fxof2qD7cCLcEBzj0Gy7mCoikHRZVMZ/XXVf4DAuJMy/hxKWpNPXUzLIxsms3TytY2YE/OBPhtvgQp2aej6J2LRP2QsLLpLC/XctffbAhV/mGWywELKhQkXF7b+8YEKLgQrXybMknqaNRIixUdOpZiyjVK8YXSCfAfWDjKkYWMcbZuPldbEUge9gvk0eZCefwlD+dj/AF1+/COB3Ap7GziFn4Sh/PR/rr9+DA7gUY28QheXVsUtNTlpwh0RsQsiqb6BdW3vbfl5YtexzXusOO5Vse1zGknhvRGSvhNvx0Ysb7SLv5HflivA7grMbeIQbjbM4fkNQO1QkppADAkkkAbA4upmO2rclRUyN2Ts9yo7G4sBOvo44agrFmM6sdBXTZivPVfl7MJ1UzoyMKepIGSA4k5fycUP0H/vDhTrkqc6lFwVa8dZTHS1bRRAhAqmxNzcjffGhTyF7LlZtTG2OTC1L2L0uiFXl6JDHIsyOz+tGPWT2j/x054ELjRwyFXZIy6hSGOjUEB63tZT5+3AhWFwTXB4NHVD9R3+2+M+qZZ2LivW9BVAdAYt7T5HP1umHCq3VmBCzAhZgQhSUzz1EjRyyRdioRXjIF3O7A3G6ja426Y0IIgY/iGq8d0xVE1VmH5Rbv1P2UvMcklqIeynq5n5E92MLccjpC3/AMWLGQRsN2hZj6iR4s4qvKPIG7do1IkKsQGHq2Hzj/HxxN7wwXK7T08lRII2DP05lWDlmWpCmhd7+serH7vLGZJIXm5Xt6Oijpo8De88VxyBrRmM84mZD7AbqfZpIxKfN2Ib81T0YcMJidqwkd27ysutRmsCbNIt/AG5+AxFsL3aBXS9IU0Rs54v23PgECzCTtJu0iDq8cWtCVK96ORWBXr474aiuxljvPqFhVpbVTmRgN2suLgi+FwOh1uCQrEynjSpVVYSdopAIEg1bH+kLN9eKRNIw2JWkejKSpYHtba4vl+NPJOeS8awy2WX8S/mbof7XT32wzHUtdkcli1fQs0XxR/EPPw/CEZ/lVNLnNI80UUyVFNNGA6K664mSQEXvvoLi/hfDIN1jkFpsULy/hKjzKpkljp4oaGHVHE0CLE08/J5Q6gHRGRZOhYE+WBcRrJ0WdpMtzSOOeeEao5HUH5RByWUX3Dg91rcjv1wIS7xRFLR1cFFldVPHJKpZ0kkEsEEIuNf40MycidmtZOVyMC7dJuaUj11UiZdLV5jNER2lROV+TqQfmXAstxfdt9O2rngXE30PohqJrNX5hIb846caVH9oix/UwIWmf8AAeS5eIxNT1NQWDsbSEsI4wDJI2lkGlbi9t99hgQt4eCsjmqFp0pJldnnQMJX03gEZY7yE2PaLbbob2wIWmb+gOmYE01TLG3hIFkX2bBSPicCFVvGHo5rsvBeWMPCP+NF3kH6W2pfeLb8zgQlK2BCn5BRrNUwRPfS8iq1tjYkX3xXK4tYSOCsiaHPDTxVwfyaUH0JP7w4yuuyrW6lFwQLO/R3BDFUzgsFSNzGl+RCizFr3O4Y28CMXx1j3Oa1UyUbGtc7kqwtjSWWrJ9ED6Yqs+Gg/APjOrhctWnQGzXKy8Z60lSvpT/3g36CfZjXo/pLFrfq+CUMNJRZgQu9PWyIrqjsquLOAbBh4H6/icCEX4Odu3ssixtpJXV6rNt3CegIv8B1xF7A8WKup53wSCRhzHuxT/Bmy30SjspPotyP6LciMZ8lO9umYXrqTpeCcAOOF3A6dx9nkiAwutVZgQhlTmRcmOn7z8i/zI/MnqfIYvbHYYn5DzKzZq0yOMNN8Tt5/wBre07zwCkcNTqq9gw0TLckE37S/wA8E+tf6saLHBwu1eOnhkhkLJBn68777/3zUDP84aV/k1NuTs7jkPEA9AOp9wwOcGi5RBA+d4jjFyfdzyU7KstWBNK7k+s3Un7vLGXJIXm5XuKKiZSx4W67zx97lMxWnEKzTI0mbWDpfa+11a3LUvXwxfHOWC25ZVb0XHUOxg2d4g24hc6dZYdhTRt/SiIX4ht/rOOuwP8A9x71CIVFNkIGnmwgeINvUrVZpPlMbTRhA6tGveDbkhgD03tjtm7MhpvbNREkvW2PnZhDgWjO+eRz7bc1rl9d2QaHs5HMbkLoW40ndbnkOdvdjr2Y7PuBcKNLVdXDqcMc4tcQLC+WoudN9lL+VVDerAq+cjj7FucV4Yxq6/YPymusVj/kiA/7O+zboNWTVEjHS1xFfUYQVILAq6oxPebQTywzHgjHC/H3ksWs6zVOINnBmuEeIBJ+Igbvvkrh4P44pRTxR6OzRFCqUF0sBb1R3gfEWO98dFRhOF4sVB/RBlbtaVwc06bj2cPGy6cYVEdRVZWKZlNR25dZFN9FOqnt7+TCyWNtz5YYDg4XBWRJE+Nxa8EFVbUyy5pnFRTROUWpkKySDmtLDsVHk2hT5kL0JxJVq/sjyeGkhWCnQJGg2A6nqSeZY9ScCFPwIVael9SDG2lyrUtZCCqM15ZVi7NO6DYtpa19tsCFD4co3XN43LOQZa8aCBpSy0u42vdr73JHdFrb3EK18CFq6AgggEEWIO4IPQjwwIXzT6auB0oKhJqcaaee/c6RyDcqP6JBuB03HIDAhJ3CH+3Uv9cn7QxVP9N3YroPqt7V9E4wVvoNxiP9Rqv6l/2Ti2D6je1Uz/Sd2FfPWN5YCZ+DuJ46SKoR0djKAFK2sDpYb3PmMLTwGRzSNyap5xG1wI1TgPSnTfmZv8H/ADYV6i/iE5/UGcCkDjLOkq6lpkVlUqos1r7Dyw7BGY2YSkKiUSPxBA8XKhZgQswIWYELZXI5EjAhTqTOJUtpdgPIkfUMRLWu1Ctjnlj+RxHYSrByygWaJHkkkkuN1Z+7fqLC19/HCEkhY4hoA7l6qjpGVMLZJXudcaF2V9+Qtv43RmGJUAVQFA6AWGFySTcrYjjZG3CwADkgHEtUJGWCNQ0t+fVPYehtz8sN07S0bQmwWB0vM2ZwpY24n38Pe/kieT5WsCWG7H1m8T4DyGKJZTIeS06ChZSR2Gbjqfe7gp+Kk+swIWYELMCFHzCkEqFSbHmrDmrDcH3HE2PwOulqqnE8RYTbgeBGhQ2jy+pQMO1jGpixYIWJJ58yB5csXPkjO4rPgo62MEbRouSSbEm57SB2ZLyuyycrcTu56psgYdQCvqnAyVl82281ypoqosu2UuO8ZNBHAEaeam5TURFNMY0aNih2KHzH7+uK5WuDruzunKGWB0eGIYcOo0I7fzvUGtdadzLGy2O8kWoDV/SUX2by64tYDIMLh2H7HkkqhzaOQzxOFj8zbjP/AJN/5cePapOTSdpJJUAkBh2adO4Ofxb7MQl+ABnirqIipkdVHMaN7Bqe8+iGei/OEpM4jaUhUlVoix5KzHa/gNQUX88aQ0XjH/Oe0r6bx1RSv6Sda0Ek0RtJTMlQu9geyYMwPkUDD34EJOymnWmrYFmSWRoMtikMgduzjkBqXkeTvi4Y3AuG3ty54EITw7mckeXUgYyTvFX2IjIdnElJLKAO9Y2MnIn5h8MCE3eidTpLEsdVJRHck79m9z78CFYOBCpD/wCJDO4ytPSKQZAxlf8AoixVQfM3Y28h4jAhU3kdcIaiGVgSI5FYgcyAb7eeISNxMLeKnG7C8OO5Wl/KxS/mZv8AB/zYzeoP4haf9QZwKg576S6eemmhWKUNIjKCdFgSLb2blicdE9rw4kZKElaxzC0A5hVhjSWYtMCFmBC8wIRnh7hiorCewUFVNmZmAC35X6/AHFMs7I/mV0UD5flTnH6I27Mlqle1tsAh0X8CxNyPO3uwoa8XybknP6fl82aQs6yWalk7OdCp6HmrDxVuRGHo5GyC7SkZInRmzgoGJqtbxQljsMCFOholHPc/VgQmzhLNgh7JzZWN1PQHw9h+324UqYsXxBb3QteIjsJDkdO3h37ufajmf5p2KWXeRtlHh52/jfC8EWM56BbPSdf1aOzfndp+fxxK1yDKeyXW+8r+sTuRfe1/HqT1OOzzYzYaBQ6L6P6u3G/N7teXL8nee5FsLrWWYEL3AhK+Z8RSpK0aIo0m24JJ87AjY88Ox0zS0OJXmqzpmeOZ0UbBkd9yTzsLaqGnFE4O4Q+I0kfvxYaVh0uk29O1QPxBp7iPumDJ86Sfa2lwLledx4g9cKywGPPct6g6Tjq/htZw3fgonihaazAhRKvLIpSGdAxHXf67c/fixsr2izSlJ6GnndikYCVkeVwryij/AFR92AyvOpKG0FK3MRt8Apai3LbEE0AALBVpn9MBLIp6Obe/cfUca0RuwFfP62PZ1D28z55/dPvAfphlpFWCuVpoV2WVd5EHQMD64HtB9uJpZW7TZxRZvSzQwVAdZI2RwvdkQMCtyji462JFvbgQuedcFpUO7ipnjElOKaRY+z0vGO056kJv325EdMCFlPwJTRvqivGolSYRoEVA6QvDsAvzlck+YB8biF0olpsriCy1gWJY440WZ410iNSLrYBmZuZG/LYDAhKGd+lkzkwZRC1RKdu2dSsSedmsT/a0j28sQfI1gu4qccbnmzQq24cyiqlqayUTg10MlmMg1RzXLBlNxcAlRY9B4bEKVEzS1uIZHxCcp4HXdhOY8Cnfh/NWqO0VqRYpImVZFYrsWtcrsbjTcjx233vhCWPBYh1wdE9E/He7bEJg+Sp9Bf1R92KMR4q7COCXuK8vSPL6vSq7q7eqLgsdR+snF8DyZW9yonaBE5UVjdWGueBCzAheYEJx9FWZtFXLGN0mBVh7AWVvdY+5jhSsYHR34JyieWyW4q8cY62UuwK1aJ4qyj0RK1oy7Alxv3hb1SBY3B+da+2LzaKzmOzVAvLdr25KuOMPR3JTBpYCZYBckH10A3JP0lHiPh1xoQVYf8Lsis6ooyz4m5hLVNMCuwtbphxJLZmwIWhbAhNvC1K0r9rIS3ZgKt/pf9gfrwpUuDG4W716DoaB08u3lN8OQvx/j7qx8hz7sFaN4llhc3ZSN72AuD7ByPxGFopcGRFwtmtoNu4SMcWvGh3e+fqhVS6l2KLoUnure9h4X64qNr5J6MODAHm53nRcscU1mBCyw5/Xjq5YaqNWUEcos6A+fUewjfEmSOb8pS9RSQzi0jQfXx1WlBlcUO6LY+JJJ+Jx18r36lQpqCCmN4258dT5qZitOKLmlX2UTv1A2vyudhfyviyNmNwala2o6vA6XgPPd5pYTOaz1gpI/qjb6h+/Dmxh0v5rzTekukiMQaSP+ht770QyjiQyOI5EAYmwK3tfwKnl8cVS02EYmlP0PTRlkEUrbE5XHHmDp4phwovQJO42ou+sg5OLH9JeXxH7OH6R92lvBeT6ep8MrZRo4W7x+R6JTVsNrBTHlaVtAi1MMbBa6OSnjK3uSSoutuTE+r46WI5XwIXvENIKGbsKWpnDRqqzMspCmoA/G6NIFlDd3ck3DeGBdtkh4zKtmdYlqqqR3OymWRvaSLnYC592IucGi5XWNLjYKzcp9HdJGFaZTPLa7M7NYt17t7W9t8ZMlZI45ZBbEdFG0Zi5R3Mq2Chp2chUiQbKgC3PRVAsLnFDWuldber3ObE2+gVd5JLW0bTVhhLrMdU0ZB7WNSWKPyGoWJ3HgQdNtn5BHIBHfTTgkIzLGTIRrqN4RzhHP4pa2qkU2WfsNJ+aJNDjSTYWY228dPja69RE5sbRwv4K6GVrpHEb7eKesIp1LvGb/wCqVi+EIPxLD/LhinH6jTzS9Qf03DkqGvjeWEmLKuBKyoiSaNUKOLqS4B2JHL2jC76qNjsJTLKSR7cQUkejWvN+5Htt+UXEeuRKXUpUKk4WqVqvkhUdsRe2oWta99XLlizrDMGPcq+rybTZ71Ny+nlyuthlqYm0qSbrYhrqw7rciRfl5Yrc5tRGQwqwMfTSBzwrsyjNoamMSQOHXrbmp8GHMH24yXxuYbOC12SNeLtKnYgpquPSfn7uy5fTXaSQjtNJ339VPK/M+VvE4fpIgBtX6BIVcpJ2TNSleLgasUWEa/3iffhrrsPHySvUJ+HmvTwRW/ml/vE+/B12Hj5I6hPw81BzDh6optLToFUkgWZW3Av0OLIp2SmzSqZqeSEXeE95NS9lCi9bXP6R3P8AHljPlfieSvcUFPsKdjN9s+05lTMVpxZgQswIWYEJD4grXkmdWJ0qxUL02Nr28Tzv541IGBrARvXhulKqSadzXHIEgDdlv79UQ4QmlLlQbxgXIO4B6W8Dz28sVVQba+9P9BSTmQsB+ADfu4W4eibMIL1SzAhZgQvcCFHaijMgkKjWBYN/H24njdhw3yS7qWJ0omLRiG9H8h4clqrlNKopsWY9bXsAN+o8BviccLpMwl63pKKlIDrkncPylniugPZSow78ZJ96E3t7r/HHYTgksexVdJMFTRFzeAcPX0Qn0a+j98wn1uCtIjd9uWs8+zU+J6kch5kY014pWz6T+NY8sphBBpWd00xqvKKPlrt0tayjqR4A4EL5/wAmomqnsDYcyxuf+5N/jv54rkkEbblN0lI+qkwNy58ExcORy5dVkiMTCRd9PrhQRcqTy3tcddt8LS4Z49bWToo56WfAG4ri+XDfqrLo87ikhaZWsqA6w/dKFRchwfV/jnjNdE5rsJTIkaQTw1vlbtStQUcmZyCqk1RU0e9LGQCSwNzK6m4IuLW+FrXLDnCAYBmTr+Es1pnOM5AaflHM74gNNGAyB6pzoijT/iseTDqF8b8uVzsTTHFjOWm/kr5JcA5nTmqqyjO6ynqZYIhEZpZ7MCi2MgYjY7AANcjGnJFG9gcb2A8llsllY8tFrk+aeNWe/Rp/8P34StS805/muSV8+zfMTHUmXsjGAsMrIAVvdrKrciwLG9r2vvhmKKEFtr31CWlkmwuva2hSPfDyRV78ASquW0xZgosRckAXLtYXPU4xKkEzOstylIELb+80fkbSwPQ90+R+afrt/aXFAzCYVfVxtn4v+a/9s4d/8Tv+6Tb/AKzu+yb6ulSVCkih0PNWFxhBri03BWk5ocLOGSQMy4SqKKT5RlztYbmPm1vC3KRfI7+0740Y6pkowSjv96LLko3xHHCe73qp8HpTT5PJ2kZSqUWVQDoduV/FQDuVPuJxw0Jxix+FcFcMBuPiWno6yNu9Wz3aWW5QnmFbm/tb7PbiNZMPpN0CtoYD9V+p9+aecILRWYEJM48Ouali6FiT7yo+y+NGiyY9yQqm7SeKPifuETRCxCjmSAPadhioC69Y5waCToE08ScHGnjMsbl0W2oMO8Lm17jYi58BbDMtPgGIFYtB0x1iQRyNsTpbRKmFVuLMCFmBCE5nkEczayWVupW2/tBHPDEdQ5gssqs6IhqX7Qkg77Wz8VOoKJIU0ILD6yfEnFT3l5uU7TU0dOzBGMvM8yuOb5osC3O7H1V8fuHniUURkNgqa6uZSMu7MnQcf44lR+HK+SZHaS3rWWwsLWFx54nPG1hAal+iauapY58nHLwWnE+YPFGujYsSNXgAOnngp4w92e5R6Yq5KeICPIuOvD+UrZfUTGVezZi5OwLc+pBueVsPPazCcQyXmaWapMzdk4l1+OvbfcrCXlvzxlL3ovbNP3oxm7s6eBVviCP8uHaQ5ELzH+IWfFG/kR4f3SzxjThaydehN/1lBP2nC84tIVr9GO2lGy/AjzIXDgnjRaTLo6SMCWt7aWOKMmwHeZtch6IATtzbSQOpGi6QBmM6LxWxcJDENQSPBcs0ySBIpaqsC1NRpZ3kk5MwGyqt7KosAFHQDGX1iSWQBpsCtTq8UMZc4XslM0HY06OFXUhErjkG2NwLcrX2Hli/aY5C3cch79VqGk6tSNkAF2kPdzyNx3X+HsWKgdzJUSCJiAERZNJVee5vuT+74dJwjDGL8clwNEkhmqn4DoAHWIGuZ3398hGf3jbuM88LaZJU1X1rGeTMo5Dbfp7sWx/E3MWIyHesvpGMRygteXhwucwdOYT3FxxRmn+UK5URDT8n2DayBpAXrYAgEd2xN+WyBppMeEjXerBVR4MQOm5d+FMnkZzXVY/1mQWROkEXRQOjEc/b4k45NIANmzQeZXYYyTtH6nyCQMxh0Z+B41EbfraW/fh1hvS9xSLxaq7wrKzOSWolemiYxxpbt5Qe/wB4XEcfgxUglugItvjPYGsbjOZ3D7laDy55wDIbz9ghHpJpEiysxxqFRWjAUcgNX8b4upHF01zzVVW0NgsOSpjGusZXNwxkkFXllIs66gl2A1Fd9bc7HfbGRNI6OZxatmGNkkLQ5M8bK7Txk7AqNjyui8j0I2OFjcAFMjMkKsc4o0q847KckfiwH0nTdlS9xz2bZh5N440GvMVPias8sbLU4XcPsrCkq4otCtIi6rKgZgCx8Bc7nljMDXOuQFrlzW2BK79oPEfHHLKV0GzPhujnkEksal+pB06v0rHve/FzJ5WDC05KiSmikdicM0YV1GwIt7RimxV+S97RfEfEYLIus7VfEfEYLISXxYwNfTb3GkfHU3/bGjS/Qekj/rovfFG6E/jY/wBNf2hipvzBemnF4njkfRWnxo1qKa3go+LKDjSn+mV4vooXq2dv2KqCqqVjUs7BVHU/xucZrWlxsF7WaeOFhfIbBLtTxZv+LjuPFjYn2AcsNtpP3Fefm/xBZ36TLjnv7kzg4TXpAsxxdWYEJM4xH48f1Y+1saNJ8nf+F4/p4f5of9R6uTPk0arBGE5aQb+JO5PxwlKSXm69JQMYymYGaWHnmuldRpKhRxcfWD4g44x5YbhWVNNHUR4JBl70UTKsjjgYsCWbkC1th5AfbiySdzxZKUXRcVK4vBJPPcieKFpozw1nppGdgmvUoFtVtwefI+eLopdmSbLP6QoBVta3Fax4XULNswaolaV7AtbYcgALAfAYg95e65TFNTtp4hG3QJV4X4bkrMwlELFGiZn1g203Ygm9j4nkCfhh/wCIxtAF8t68k9sIq5XSOIAcbW1JJPFNuecG00CgvOKme9irkyEDxJZjb4b3xRISwWDu4Zei06CGKZ93QHDbVxJ9cvBBc2hLQSKo3KGw8TbliiIgPBPFa9dG6SmexupafRDaOopUjXTZ3I3AAeVm63HO9/G2Lntlc7PIeAWdBNQRRDDZzjutd5PMa37cl4ucUlHWo7DSBG4cIvzmtYWG17XvfxwYJJIiOYskK99NFUjZgAgG9hvytpv4oY2e5UlUKmKlnLDcR9xYtf0tNyQR4cvLE9lOWYC4fdZxmpw/GGn7IrU+ll99FJYeLOT9QUfbisdH8XKw9IcGpT/0iaozKKqePcPH3IxcnSQAACd2PLDOxDIiwHiltsXzB5HBWrw9XlJZVqYzDLUSmRNRVlYaVUIHU21qqi6mx52uMZkrLgYTcALUidYnELElRvSqw/B77j14/wBrE6P6oUK36R7lSeNhYqsnhX0aQ1VJFO00itICSAFsLMw6jywlLVOY8tAT0VK17A4lFv5H6f8AnE3wX7sV9cdwVnUm8Ss/kfp/5xN8F+7B1x3BHUm8Sh+U+jOnZpVknkWSByGFltoO8b79GS3vDDpibqtwsQNVBtI03BOihVPDuXhiI56mfT6zQQCRVPgXAt8DiwTy7wB2lVGni3EnsCD5vQUEcbFZantbdxZIAoY+BOLGSSk5gW7VB8cbRkTfsS46jwGL7qhcWA8McQuZwIRTh+fRID9Flb3X3xF4u0hW08mzla/gR6q1yLjGOvooVqZtU9vlryD50Oo+RABPwIPwxpvOKEnkvE00ew6Qaw7nW+ypXP8AKDOF0tYrfY8je3wO2FIJhHe4Xoek+j3VYbhdYi+uiVcwyuWAqWta+zLuLjpuOeHWStkyC8xVUM9IQ5/iMxdMWT8Rq9llsr/S+a33HCktMW5tzC36DplkvwTfC7juP4Pvkj2FVuLMC6g/EGTGfSVIDLsb8iD7Oo/fhiCYR3BWP0p0a6rLXMIBHHh/CJUNP2caIDfSAL+OKnuxOJWjTwiGJsYN7Cy7Ygr17gQvMCFmBCwnAuE2S/wixZqiUEgO1vaLlrfWMOVJsGs5Lz3QjRI+WcjV2XmfumDlhNehJ3lCq7iGCLm+o+C7/Xy+vF7Kd7t1lm1HS1LDlixHln56eaB1fGK2bso7MfnG1/bYDf44vbS/uKyZunRY7KOxO8/j+Ucyz0cxzwxTPPJqljVyNKmxZQxFzv1xU+tc1xaGjJIsog9ocXG5z8VMHoviH/3En6q4h/UHftCl/T2/uPkh+b8ARo0MSzOWmcruq91FUs7beFgPawxYytcQSQMlW6haCACc1K/klg/Py/BfuxX19/AKz+ns4lcKr0WQKmpZ5Duo5LaxYA9Ogv8ADHRXOvouGgZxKDcb8CxUVOJkldyZFSzBbWIY9Ou2LqeqdK/CQqamlbEzECkXDqRV/cAvpyqnb6KEn2CRifqxkz/VK16f6QTVihXrwNuR4c8CFWHFebUBzJjVMZIkgRezjJYSSh2bv6SAdIPJj1w7EyTZ/DrdJSvj2nxaWT5w5mVPPArUukRAAaVAXQfolR6pHh7OhwrI1zXfFqmo3Nc34dFE4+P/AMuqv6s/aMTp/qt7VGo+m7sXz8+NdYy4vgQuRwIXaiks48DtgQrV4frO1gU37y91vaPvFj78Zc7MLyvc9F1O3pmk6jI9o/IzTdQ8SNHSSUxW4YMFa/qhvWFrb8zb2462YiMsUZujWyVTagG1rXHG2iBYoWmtZYgwKsAVPMHkcdBINwoPjbI0teLgpWzbhkqC0JJH0Dz9x6+w4diqr5PXma3oMsBfBmOG/uO/sOfNCqLOJohZX7v0W3A9l9x7sXvhY/ULLp+kamAWY7Lgcx/Hcp8PFUo9ZUYeV1PxufsxUaRh0JT8fT9Q352tPiPz6IpTcUxH1wye7UPq3+rFLqV40zWlF09Tu+cFvmPLPyRKLNIW5Sp72APwO+KTE8agrRZX0z/lkb4j0XCqz2BB64Y+Cd76xsPecSbBI7cqZulaWIfOCeWfpl4pObM5e0Mgdr3vzNvZblbyxobJuHCQvIGun2pla83vfXLstpbkrAgk1KreIB+IxlEWNl72N+NgdxC3xxTQriWs7OAges/dHv5n4faMX07MT+xZfS9TsaYgauyH38kkQcUyRJ2cVgATvYXJ8d74edCxzsRXl4Okp4I9nGQB2Z+d/RDqzOppfXdj5X2+HL4Ym1jW6BLy1E031HE9+Xhood7898SVK6LgQrg4f4zjip4UmgqYwkUa9oYiUYBQAwI3sbXG3XGTLTFzyWkanetiKoDWAOBGQ3ZIwONqRh+KZ5mPKOKJ2fbxXSNPvtinq0g1y7SrusxnTPsC4ZVPJNmDPNE0OinHYo5Ukh3Ot+6SAe6qkXuNvHEngNis03zz+yiwl0t3C2WX3TThZMrjVpdGHl9m+OjVcKSfS3LeiI+jUIPijH9+HKIfqd33SVcf0+9U9jWWQrZ4T44oocvip5ZGDhGVgEY2uzdQLcjjPlge6QuAWjFURtjDSUUofSXRLDH2kztIEXXaJu8+ne3Tc+dsQNLJfIKwVUdsylyY1+cGV4yaekIOlST+MIWwBtYtc8/mjzI3sLooLA5lVhstRcjIeqK+jXJKQ06TCIGdSySF+8VcHeynZdrHlezYoq5ZMWG+SvpIo8AdbP7pirMukjkE9NYMihTDyWdB0Y8lZRsjdOR2OKWSC2F39ve9XPjN8Tf7+9yAcW8cUk1JPAO0ErKV0PGRpe42J5AjDcNO8PDtyTnqGFhbvVSPjRWauL4ELkcCERyTJ3qHso26noB7cQkkDBcpmlpZKmTBGPwO33mnGONqCcBiTE4AJItYjxHiPsPlhY/rs5hbEd+i6gXN437+f8enYmoG+45YSXqAQRcLMcXVmBCzAhKPFGU6CZUHcPrAfNPj7D9vtw/TTXGE6ryfTPR+zcZ4x8J15Hj2H17UvYbWCswIRXKsieYar6E6MRe/sHX24olnazLUrTouipaoYvlbxI17Bl4phpOGoU9a7n+kdvgP33wq6pedMlvwdCU0ebruPPTwH3updTk8DgBo125W7vu7ttsVtme3Qpqbo2llADmDLhl6WU5VsLDkMVp0AAWCzHF1V3xfmvaOdJ7o7q/5m9/7hjUgjwM5leH6Uq+sTm3ytyH3Pf6AJVxcs1ejAhbrgQuq4EK38h49o4qaCNnkDJFGrWjY95UAO/XcYypaSVzyQNSd614quJrACdwU9fSFQ9Gffn+Kb7sQ6lN7Kn12Hj5KFXcbUZlhlRn1RkhvxbXMTizAexgjf2MTbSSgEH13qDqyIuBB8tymfyj0H51/7t/uxX1OXgp9dh4+S8/lHy/86392/wB2DqcvBHXYePkkzj7imnqY3SFiwZ4nF1I3USq97jw7P6/DDdNA9hu7n9kpVVDHts3l9/4SHh5IK2OGOEaWbLYpGhUysjHXdr3DMPG3IYy5qiRspAOS1YKeN0QJGah8Y8ER08MjwRq6syhQbiWN2dQoRgbOhJtpYX39bEoKkvcA4/hRnpWtaS0fn37unThLMxVUcTjutp0OFFtLrs1h08QOlxhSZmCQhOQPxxgoDw7LHDmtRBCwMcsYkZQxbs5lNmFzzJuSTz3Hhi6UF0Ic7UHyVMRDZ3NboRfvTzhROJP424KFX+NhKpUAWN/VkHQNbkw6N4bHpZqnqTHkdEnU0olzGRVSZlQSwOY5o2jcdD1HiCNmHmMarHteLtKyXxuYbOFlBYYmoLtllCZpVjHU/wAff7sRc4NBJVkMTpZGxt1J9+GqvTgzK6Wkh7aWzaTZIhbVJIAO8w6AbWvsPhdIPBO0f3BeofTyRtFHSi183O/nifTIb1B4ln+Ws7TAd7kB823Kx8R4n7NsVGZ2PGnm9HQim6ucx5348kpUdY9G3ZTXMR9Rx0H3eXMYvcxswxM1WVBUS9Gv2FRmzceH8ctRuuEyxSBgGUgg8iNwcJkEGxXomPa9oc03BW2OKazAhYRfY8sdXCARYoRNw3AxuAy+Smw+Bvb3YvFTIFkydC0jzcAjsOXvsXWmyGBDcJc/0iW+o7fViLqiR29Ww9E0kRuGXPPP1yRLFK0VErMwWMhbFpDyRd2Pn5DzOLGRl2egSs9WyIhmbnHQDM/wOZyXER1D+s6wj6KAM3vY7fAYleNuguqcFXLm5wYOAzPicvAd6z8EjrNOT/WEfUNsG2/4jwR/TwdZJP8A2I9LBRM2pJ0ibs5WdbbhgC4HXSw57ePu3xZE+MuGIW9ErXU9XHA4RSFw3g/NbfYj758M1WlZISxv02GNBeQXDAhbDAhbqMCF1UYELuowIXZRgQul7AnwwIXHhymWWrgSQXR5VDDlcFhcXG+K5XFrCRwVkLQ6QA8Vdn+g2X/zZPi//NjH61L+5bPVYf2oZxPwfRR0lRIlOqusTFSC2xA2PrYshqJTIATvVc1NE2MkDcqXvjYWMr69Hf8Au6m/Rb9tsYdV9Vy3aX6LVtxFUdpLDSxjVIZI5ZPCOKN1a7ebFbAdcEQwtLzpYjtJXZTchg1yPYAUqNFImY1lLFIYoZNMzBfXOoLqCN8y7MbnnYC1sMEgwteRcjJLhrts5gNgc1H+XU9LX0rKAkUYeKQqDpQsDpBYbXubne/U4kGvkicDqc1xzmRyttoLhWfHKCdjfYG45b3t9X24z7J8FZOhKkK2k+Ngbe47YAgpC9MGX6oYZwN0cof0XG3+ID44eoX2cW8UjXsuwO4KqWGNRZKI8MVIjqUZuV/tBH77+7FcrS5hATdBKIqlj3aA+oI+6tLGSvfrhXyMsbMmm4F7tewHUm3gMTYAXAFL1L3sic6O1xx07ckIyvJI8wQB55o6oDX3gpRkJ2KJ1UctiDc732wxJI6A/CAW+fevJODqoB0pOIi+eluQ4eyoNfl9XllmdkMTNYEN3WPmhswa3h4c8WNkiqMt6jHLU0Buw/Dw3eHHsRLLuJIpLB/xbefqn2N99sUvpnt0zW9S9NQS5P8AhPPTx/NkaU33G4wutgEEXCzHF1ZgQswIUXNKkxxkruxIVb8tTGwv5dcWRtDnZ6JSsndDFdnzEgDtJsF7QUQiB+c53ZzzY/d4Dpjj3l3Yu01K2AcXHUnUn3oNyk4gmlmBC9wIVQZ9GFnkA5aj9RIxsMN2g8l86qGhsz2jc4+qgDElUtgMCF1UYELsi4ELsowIXVRgQuNfJZbdT9mBC68KgmsprbHtUt7dQxVN9N3YrYPqN7V9Eq1wD44wV6BCOMv9hqv6l/2Ti2D6je1Uz/Sd2FfPd8bywFYHD3HU9PSRQpRs4UFVku1mJLEbBN9zyB6YQlpWveXFy0Iqp7GBobdbZDxnNAjH5DLLJIxaWUs15H5dI7BRyCjYW9uCSma4/OABu9ldjqXtHyEk6n2EOrM5eauNRNHLSxyII3IB2Xb55UWBIFyNxiYiDY8LSCRmobUulxOBaDkmDMZYRC0ESRmK2m9joVjbSoA3kkJ3AXfkTa4JVYHYsRJv5/wE28sDMDQLeX8nsU70e5kKeMUdVqiqNRKiUEBlIUKEYmxtyt8MFSzGdozMclylfgGzfkef2TtUVKpp1ELqbSLkDexNt+u2FACdE4SBqouY0AqY5oJkHZMAFINydr6rdCrcvZiTX4CHN1UHsxgtdoqIznK3p5nhk9ZDz6MvRh5EY3I5A9ocFhSxmNxaVNyHhx5zqPdQHn4+zx+z7MQlmEfanaHo2SqN9G8fxx9PRWHTQ6FVQSQotcm595xmuNzde1ijEbAwEmw36raRAwKkXBFiPEHHAbG4UnND2lrhcFDc3q0p+wlJ0mORbEfQ5OLDpouLezF0QL8TeI/t5rH6X2ccTHaEEW7N47LfZC4FkzWp+UzgrTRm0UZ5Hfl/zHrsOm0nEU7MDfmOvv0WCxpqH43fKNPfqgvHVKKeo1RsAJBqKfRPU26A8/ji+keXMsdyorIw19xvQuhz14/VZl/RO36p2ww5jXfMFVDUyw/TcR6eGiP0nGb/ADtDe3un48vqwu6lYdMlqxdPVDfnAd5H8eSKw8XRn1o2HsIP3YqNI7cU+z/EER+ZhHZY/hd/9KYfB/1R9+I9VfyV39epeDvD+VDzHiGORSgSQk2sdgQwNwRzN74sjp3NOIkJOr6YgmYYw13I5Cx1BGuhWrcQVEUYeaHuXA1EFCT7D91sBgicbNd91CPpupY0GSMHnp+Ubpa9mZFeJkLx9opJVgUNrG4N97jmMLujABIN87d61qTpITvEeAg2vuIt48+CnYqWmhslY8rFILWGzSndQfBR85vqGLgwNF3+H5Wa6pkncY6bQau3Dk3ifIKP/ovASS4Z2O5Yncn3WxLrL9ypHQlMc33JO+/4sodfwbCyns7q3S+4+PPE2VTr/EqJ+gYi39IkHnmPz70SDVwmJyjDcG2Hgbi4XlnsLHFrhYheI48cdUVITywIUuOlci4RyD1Cm32Y5ibxUgxx0B8F1FJJ+bf9RvuxzG3iF3Zv4HwKHTUE7Ekwy/qN92ObRnELuyf+0+Ck5RFNBPFN2Ejdm6tp0ML2N7XttiL3Mc0tuM1KNr2ODsJyTseOZjOsxoJrqhVV1tpGo3Zrdle52HO1lG2E+rMw4cY996d6y/FiwH33LXPPSBNLTyxtQtGroVLlmsuoWvvGPtwR0rWvBD7++1clqnlhBZb32Kt8aKzVd3Ckd8ppz9C0n93MWPxAI9+MaY/rn3uW1AP0G+96a6aHQukeLH4sT+/CxN00BZRc7ou2hkjsCWjdRqFxdgLXHtAOJRuwuB5qL24mkJG4Lq4ad1hrVaGrQaUMtuz08vxTDugnqeZJ5nkHJ2ueC6PNvLXvScDmsIbJk7np3Ji4tkp5IzBMgmewbTfSFA31s4uY1Num53AvviiHE04hl780xNgcMLhf35IBlE1VG5iRflsEBu1zZ1LKVMQLXDkBiwUnYbE8sXPwOGI/CT7vyVLC9pwj4gPduaNycZUUVO0qtbTcdj6sgcfM7M+qb8za2KhTyOdbz3Kw1MbWYr92/wAFUWYZlLV1BnlO7bAdFXoB5DGtHGI24QseWQyuuf7Kz4Igqqq7AAAewYyiSTcr6FGxsbAxugC6Y4rFBmzEXKxDtHUXaxARB1LudlAxaIzq7Ie9As6o6Rjju1nxO5aDtOg9eSTqSllzGoJZvxCHvMAQCPoqDvv5723O9hht72wMsNfeq8u50lbNjkNwPDsHvtTjnmbRUUAsBe2mOMdbf5R1P34RijdK71TUsrYWeiqWsqXldpHOpmNyf46Y1mtDRYLGc4uNyuGJKKzAheg4ELbtD4n44EKTlMtp4WPSRD8GGISC7COSnGbPB5hWRx4Q9C7DkHUjz72m/s3xm0uUoC1avOIlZw7P2gRuemngjHuDX+vE5hhFuZK0uhBiLn8mj1ujRGKFvkXyWsUYUBVAAHIDYDASSblRYxrGhrRYBbY4prMCFEyuSMRMZKdZhUzymPWB2YWNBdmcqdN9DEbb2xdIHXABtYC/ef5XkpHsfI91rhzjbhYC1++yI1Xo+oZlDdi0LMAToYgqSOVjdbj2YqFXK02vdRdSRO3WS1mvop0qzwVB7qk6XTc2BPrqf8uGGV9zZwSz+j97SifowzN5aQq7X7JtC+OjSth7tx7sL10YbJcb070dI58Vjuy7k4Xwkn1l8CFl8CFl8CEv8bhvkdQb93sjt4ksu/uA+vDNLbaN7UrV32LuxUpjdXm1fHo+UHLacHkUYf43xiVP1it2l+i1EqHOI5CVQswRuzZ9J0doOa6vHz5XIF74rdGRmVa2QHIIlitTULNcqhqU7OeNXXz5g+Knmp8xiTHuYbtKg9jXizhdV5mPDlbRdqlGrTQSDUDcdpHawIHVjpAAsDyG1xu82WKWxkyI8CknRSxXEeYPiFOyzjmjhpGUK0Lx90Qb9oWPM6iLE6tRLHcdR0xF9LI5/G+/cpMqoms4W3b1WmZZmaqbtJbKLBVVRZVUclvzPtO5xpRxhjbBZkshkdcqZkmVSVlQsMOwG7v81FHMn7LdTiMsojbiK7DCZXYQrQHDlUlkSWF0GwZw4e3TUBcE+e2MwzROzII7F6OKrqYmYAQ62hN79/FSIOEi/wDtM7OPzcY7NPeQdTD3jHDUBvyNt25n8KuR8031X5cBkPyfFKXEVf8AKpPwdQKsdOh/HOospsd+XMA/rHyF8MRt2Y2suZ3e/dlnSO2h2MWQGvv3dF5ZIKCm8ETYD5zt+9j/ABsMLgPmfzTJLIGclVub5g9TKZZOZ2A6KvQD+OpxrRxhjcIWPLIZHYioRTE1WtdOBCzTgQvLYELNOBC9G2+BCfONs1WOnWlFi7hSwHqxoLFQPgPO2/UYz6aMufj3LSqpQ1mz3+ik8GQyRBoplKvpVgDbddx08NvjjtQWuAc3TNavQRLC+N+RyI7Mx5ZeKZsKL0azAhaySBQSxAA5kmwHvx0AnIKL3tYMTjYLhS00lZ3YrpByeYi2ofRjB9a/VuQ3xYcMObszw/P4WHV1xnGzg+Xe77N/Pgm2npI7JE0cd4rGMWBAAFgyX3B6eI8d7lQudcuvqlQ1tgLaIhiCmo9XLZDbe5C+9mC/afqx0DNcJyVZ+iU6TVRn5rL/AJx+7D3SGeFyU6Myxt7PurDxmrVWYELMCFmBCX+MIFSgqdI5qSSSSSbjqd/YOnTDNOSZW3StUAIH2VKY3V5tWBw1SZsaaI09Qiw2OhTpuBqN+aHrfrjPmfTh5xDP3zWnBFUmMFhFvfJSqLI84iDCOoiUMzObFd2Y3J/J9cRdNTO1B996m2mqm6Ee+5QxX5x8rFH8pHaldV+5ptpLc9HgPDE8NPs9phyVRNSJNniz98kWny7PVUsaqOwBOxW+3/p4rD6Um2H34qZZVAXxe/Bb/grPf51H8V/6eObSl/b78V3Z1f7h77kJzTgjM5mMs8lOzaSpYlR3fMhPr54tZUwtFmg++9VPpp3G7iPfck6bIJVnjp7p2smmy3tp1brquBpJWzW52I67YaErS0u3BKGFwcGbyry4T4cjoYBGm7neR+rt+5RyA/eTjHmmMrrlbUMIibYI1ilXJB494kdn+QUe8z7SOD+TXqt+htzPQeZ2dp4QBtX6JKpmJOyj1PktcroIqGnNyAFGqRz84/xsB+/EXvdM9WRsbCz1VfZ7m71cms3Ea7Rp4DxPmcaUMIjbbesqeYyuvuQ4x4uVC0MeBC5XF7DcnkBgQmTJ+Aq2osez7FD86Xu/BfW+rC0lXGzffsTUdHK/dbtTJmfowSGjlcSPJOq6htpXu7kBdyTpuOfuwuytLpALWCYfQhsZN7lVsguMaKzVsY9sCEU4bqoflIlq3Pd3FwWu3S9ug/cMUTNdgwsCYgczHikKfpauGq7Nop0WVSdG4Jtvsy89JA+Nvei0OiuHNy96LTbKC5r43WcNPwRwK69pUjY04Y+KyCx9zAEYLRHR3ktNvSsoHxRZ8nZeYy816Iap/wA1CPaZG/cuOYom8T5Kt/SFU/5Q1v8A9H7BBc64RqJTdanV4BwVt7xcfADF0dWxuWG3Ysqop5pjic/F2+7eS5pmOc0vUyoLDcLIPAf08GGmk5eX8Ku9VHz8/wCVKpvSlIjAVNIuoXF1JRhyv3WB8BtcdMcNCCPgcuiucD8bUx5f6S6GT1meI/00uPil9vbbFDqKUaZphtbE7XJTos5hl+UCGVH06JlswO/Ow/tR3I/p+eIGNzbYhbd78VYJGuvhN9/vwVcZZSVZzGsio5FjcPIW1WAKrIR1U+I+OH3mPZNdIL6eiz49qJXiI219UxfgPO/5zF8V/wCnhbHS/t9+KZtWfu9+Cz8B53/OYviv/TwY6X9vvxRas/d78EIzWbNqeeGB6hS8xATToI523JQW3xcxlM9pcG6Kp8tUxwaXa9n4Rj8B53/OY/iv/TxTjpf2+/FW2rP3e/BQM9yXNhTymeeNoghLgEXKjc8kHh44sifTYxhbn75quUVWA4nZe+SrsDGisxXdwD/u+n/RP7bYxKn6rl6Oj+g33vTBihNJHi/+oF/qT/8AzOHf/F7/ALrLf/rO77KxSL7YRTiE57S1DmPsWXs1N5ELtGZNxYdooJUAXNhzIAO1xi2NzBfEqpA82wrstM5SON21BQDIdzrtyW53IJ3J66bH1sRxC5IUrGwBSX6Usjj1RVbi6AiOaxsdJ2Vx4lT0sb7dBhukldYsGu5J1kTbiQ6b1Ghoq+k3pKjtYx/wpt9vAE8vcVx3aRSfO2x4j3+UbKaP6brjgff4XOu9J0hieJYOzqidAIYMik7Ei/XwG488SbRC+K92qDq02w2s5TeF8hFMhZzqnfeRzv56QfC/M9T7sVTzbQ2GgV8EGzFzqdUl8U8Q/KpezUkQIdhvd28T4DwH37PU8GzFzqs+pqNobDRDJnCjfDKVW+VUU1VJ2dOgZvMgWHjuRiEkjYxdysjidIbNThT+juOLszX1NjI4RUiBN3PIa9Jtf2AeeEnVjnX2Y04p1tE1ttofBWJk/DtNSj8RCqn6XrOf7ZufdfCEkz3/ADFPxwsZ8oRXFatWEYEL574hy0U1bPAPVVrr5KwDKP1SPhjegfjjDl5+ePBIWqJoxaql4YgeYwIWho19mBCl0tXURfkp3UeGo2+G4+rFbomO1CsbK9uhKLU/GlXH+UCSDxI0n4rYfVih1HGdMkw2tkGuaLUfpCiP5SJ081IYfuOKHUThoUw2vafmCY8rzuGo/JPq8tLD7Rhd8T2fME1HMyT5Sus2Xo2kMoKKSdJFwWN928eZPtN+gxEPI0XSwHVCqnhClcszRgX+gSoUW6KNvPl1xcKmQZAql1LEbkhAjwArrrjmKgklQw1d3pci2558uuL+uEGxCX6iCLgqZ6I8tc1U02oNGitGW6uxII2O9rLffyxyteMAbvRQsOMu3aK2sZi1FmBCr3jr/emW/pD9sYep/ov97khU/Wj971YWEU+g3GX+w1X9S/7JxbB9RvaqZ/pO7CvnzG8sB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data:image/jpeg;base64,/9j/4AAQSkZJRgABAQAAAQABAAD/2wCEAAkGBxQTEhUUExQWFhQXGRwbGRgYGBwaGhgYHRwZHx0cHRgcHykgHBwlHB0aITEiJSkrLi4uFx80ODMtNygtLisBCgoKDg0OGxAQGywkICYsLDQ0NzIvLy4sLyw0LCwsLCwsLCwsLCwsLCwsLCwsLCwsLCwsLCwsLCwsLCwsLCwsLP/AABEIALcBEwMBEQACEQEDEQH/xAAcAAACAgMBAQAAAAAAAAAAAAAFBgQHAAIDAQj/xABREAACAQIEAwQFBgkICQIHAAABAgMEEQAFEiEGMUETIlFhBzJxgZEUQlKhsdEVIzNTcpKywfAXVGJzgpOiwhYkNDVD0tPh8YPDCCU2RGN0s//EABsBAAIDAQEBAAAAAAAAAAAAAAAEAgMFAQYH/8QAOxEAAQMCAwQIBQMCBgMAAAAAAQACAwQREiExE0FRYQUUcYGRobHwIjIzwdEjUuEV8QYkNEJickSSov/aAAwDAQACEQMRAD8ACehT1Kn9KP7Hxm9Iat71p9H6O7lZFRULGpd2VVG5ZiAB7ScZ4BJsFokgC5VI8YE5jmDGjVphpUXUEDYWJubWXzNsa8H6MX6mSxp/1pf08008M+i5Es9Y2tvzaE6R+k3NvYLDzOF5a4nJiahoQM35qw6anSNQkaqijkqgAD3DCBJJuU+AALBC+LoHemKorONaF0Xm8YYF1A67dOouOuLqZzWyAuVFU1zoiG6oRR5jE7aEPeAvo0spUct1IFvDfG2CDosMgjIqRl1FV1hkFHHHojOhppnKprtuqhVYsRtc2tfHVxBJfRhms85NQqvo2V2mRYvaAil7cvmqdt8Gq7ey1zf0H1u7xvAxO5QSPe/kZF3v4swwI1QXIaGoy+VoqmKOJyDoMxEPhf8AHaCrry2DHltiDn4dxPYptjLt4Hb+dEy1Xo++VFZKqoJa2whVVUA72DG5bn6xAv4DGe+vN/hHitBnR7bfEVmYcM0lIsSiOaZ2YiMGdk0kKSWuCAthfkCd8EMs0zrA2RNDBC25F1PyHKYqhBK71DqrkdlK6lVeNiCDoA7QBhcXJHLEaiolaSwkdynT08LgHgHvRzNcuhnAElwY+8rKxRkvcXDDkCAQem2+FY5Hxm7U1JEyQWcg+XcQ0MCCOMyBLkq3ZTMJGO7EPpJcnc39/LF76ed5xOGvYl2VEDBhB07UB9LapNRQVEZDqJNmH0XU339qqMWUV2yFpVddZ0QcOKWfRtXxRmUSHSzlQrH1T63dvyBP12xqLKsrHwIWYEINPBE+YQCoiDRlHRWdAyNK1iq+RAViD52wtVlwju1NUgaZLORPN+BqaTSYqeFSCb31KLEEA2Qi9jvp2v4jGcypeNSVpPpozo0IfmXo/wAviiZ2WTuqxv2hudKlj4gbKcTbVzOdYKt1JCG3t5qsqXhupmTtoaZ2iJNtJvyNreO3sxomZjThc7NZoge8YmtyRPhOSfL52llpJyChQjQy2uym9ytj6v14qnDJm4Q4K+mc+B5c5p0TgnpNpr2eKdD+ipt7e8D9WFOov3ELQHSUW8ELln3FGXVUDoz2k0ns2aN7q9u6QwU23t1x2KCaNwNsu1RmqaeVhBOe7I6onwpxDSClhXtYY2CKGQsqWbkdj4nf34rnhkxk2JV1PURbNouBkmOGqRvVdG9jA/YcLlpGoTQcDoVyq8silUq8alTYkctVjfe3MX6HbHWvc03BXHRtcLELlmCKqRgWVVkjsOQAvYezHW3JPYVx4AA7QkfiSYtnFHew0ui26i0htf2ix9+HYRand73LMqjepZ73q1sZyfQfjH/Yar+pf9k4tg+o3tVM/wBJ3YV89Y3lgK0fQp6lV+lH9j4za/VvetPo/R3ch/pRLmuUPrkgSJJDGH0jTqKsR4Ena9r7+WJUdtnlkSbKNZfaZ5gC6sDhCekenU0aqsfIqBZlbwfqW8yTfnc4SnEgf8eqehMZZ+nouuTZGKeSaQSyyGZtREjXC89lAHnb2ADHHy4wBYCy7HFgJNybqRnOZinj1lSzMwVEFru55AX2HUk9ACcciiMjsIRLKI24ilPiPiHMEhJihhQ3ALK7SsoO1wpQC9zz39mNBtC0G7jdZ7q9xFmiyDZFw+XPymWqkllceujsAN+WrmbG4tsBytiD6gsOFgtZWR0rXjE917pi4CqWpszSKKd3gKStJDqLaDpBuRfTqZ9PQHc+OGqeRz23cP5SlTE1jrNP8K3q3M5I11mGygqDqkVW7zBdgLrzPVhhhLLrDnMLKGVwVIBuASADyvYd332tgQumaZZDURmKeNZIzzVhce0eB8xuMC6CQqn4oy6pykxx0rCeCZisKSAtJCwBYoLFS6EDYk9229+qk9NG743G3FNwVUjfgaL8EWkpFqIlFREpuFYo1m0vbofEG4uMZQcWOu0rWLQ9tnBBqfiOCFxAsXZQrIYQ90VFkF7gpfUFvfvW8+W+GDTSOZtL39UuKqNr9na3og3HPFUBjMcMoZmvHIQCR2T+vpbZdewsd+vji2mpn4rvGSqqapmGzDcqBFnFZKiCko5nFhaQwvICLWB/Fqqjxve3ljTWUt6zKcykojSHL5dJOovpOosX1s2nkLsTtbYHC4gG12l0wag7LZ2S7luXVFC6vNSzhUYsTJE6KBpK3DFdNxe972+3F1s7qnF8Nkyf6aU+jUA5bothuf0r2A88SUV5HxhH/wARLeccscov/Za/xGIB4P8AZWGM8vEIzkVO9TPHPIBHFFcxRllLu7C2tgpIUAEgDnc3wjV1ALcDU9R0xDsbk3QhtI1etbfa2/s3xmm18lpBL3GSdlR1shkc9pHp0s10S4CWQW2vffncnF8HxSNFt6on+GNxvuS7wxnMkNHTU1MivN2ZkdnJEcSu7MurTuWN9gLbYcNNtpXOOQSgqRDE1ozKJrxHWwsBPDHOr3A+T6lZWAJ7wc20+dxbA+gFvgPiuM6QN/jHgi+UZ1DVM8bRMkqAFopVF9J21A7hlvtcYTlgfDqnIp2TaLzNeFKaYfkYVa/PslNxYgg2seu1jsbHHGTvbvPipPgY7cPBA4/RtTs95RHpF7LCskd7/SLSvsPIA7De22LuuPAy87H7BU9TYTn5XH3Kyp9FlExurTp5B1I/xKT9eAV0g1suGhiOlwl3jDhZsvg7aKsn9ZVCkkXJufWVhyAJ5YvgnEzsLmhUzwuhZia8qwKSIvDD2neYKjMSObAA39t9/aMZ7jZxtzWw0XaL8kk8WqPwzQnx7O/942Haf/Tv7/RZtYP8yzu9VaOM9OoPxj/sNV/Uv+ycWwfUb2qmf6Tuwr55xvLATVwHRV0vbCimWLToL6ja99Wn5p8D8cK1Lom22gumqZsrr7M2RytyWtglWprnEqWCM6nVoUMGXV3RZS3Xe197YoEkb24IxYpjZysdjkNwvamlmo52qaIbEaniG6SR7XsB1BN/eCOoHGvbI3BJ48CpPY6N+OPw4hEa30m9oqJRwM87j5/qofCwPet47DEW0WG5kOSka3FYRi5UPKaeo+VI9baaWVSyHV+Q07my2sL3Ud3r7zhundGbtYNEnUskFnPN7pnq6tIlLSOqAC9yQP8AzhlKqsqbOZp9UMbsqlnN1HflZ3J3PJBYkm2wAPPC7omh2N39k1E+R4ETNd1tSftz5JryXIVgjIH5Rhu3h7PfvfrbCss5eeQXqqHoxtPGbm7nDM/YcvVHJ+J6kwvE7NoYWIe7EWIN1YA2ta4OrbyxJkjm77+/FU1NFBICTHhPLL0Bb7zTfRekaNo9NTEdwVcx94eDXXoOfU4ubU55hZsvQ1m3Y+/EEHLjmL/ZS+H+II3jEoqDdQqmGRzqe2ztZ9w5O6qOgW9ix03iRhNrrNfRTsbiLDb34d6pDijjmtkq2qhcAhhAWS4iiLEdy/dBNrM3MkHptjkkYeLO0VMcpYbtS/WcU1sou9VJa9rK+j/CttvdbEW08bdGhSdUSu1cVDy2QNJd9TMSL794jrYkHe3XfFwFtFUSTqrn4Y41yinCLT5fN27FVUsImdnJAA7Z5Li5PkPLAgJ/WozebcQ0lKp6SO88g9qx6U+DHAhenKc1O/4RgHkKLb65r4FxemLN49xJRVI8GSSnY+xg0i392BCXs4+QTsEzWgNHKxsJiBoY+VXFt7pLdNsCEjcceiKWBTNTE1MNr2A/HIvjYbSDzWx8jzwISTScNwywM0czduqk9mV9YjooG5vy2+GBCBpWzxHSJJYyPmhmW3uvtiJY06hTEjhoSutRn1U8bRyVEro1rq7swNiCOZPUA+7EREwG4AuumaQixJsrA4GSFYu0E+p3VQ6kqApQWA02vsNr9eeJgWUCSdVKzHjSlhcoSzkDcxgMAfC9xvjq4unDWapNUNVl4k0xGOKIyxiV7sCWYarJa1gD/wCUKxxcAwA9tloUTQ0l5I7Lp8DakIRwTawbZt7bEgbHfe2MzfmFqajJQuHqKaGIpUTmeTUW1EWsp5C3hsT77dMTlc1xu0WChE1zRZxuUSKC4PUAgHyNr/YPhiu6mq/9Msl6enjuBrmvvsNlIuT4DVh6hHxE8kjX/IBzQPLshzWZS0dZ3LkK3bSWcDbUvd3W9wD1tttYm181O02LfIKLI6pwuH5dpXsnAuZtIkrVEbSJbSzSOStjcWJTxwCrgAwhpt2LjqSoc4OLhcc/4RP8CZ3/ADxP1z/08V7al/b78VPYVX7h77kMzKizb5LLJLVBodLal1bsgJBsNHIjcbjY4sY+nxhobmqnx1GzLnOy98lX18aCzlZnoS51f/pf+7jO6Q/29/2Wl0d/u7vurRdQQQQCDsQdwR4EYzVppKzPKjRN2sYLUliGQbtT3IJZerRbbjmvPlyaa/aix+b1/n1SpaYjcfL6fx6KveGq+KETa2WyTRunibMytp6nuHD8zHOtbeCkIHtYDfcR78EYzOtnq+zKRNBEW/FyEEzObXJjUEbW5m+nxbpiuGMRkgG58u9WTybRoJFm8Tr3IpUZfSiiqiVlerSG5apF5ApNrpuVC3uO6SR1OOPdMJW4tL7l1jYdk7BrbehnAeWhYzKR3m2HkOv17e7Hat+eFa3QNKA0znU5Ds3+fomrCa9GswLi4GjS1gCLctybHyvtieMqnq7LWHvxXnyclgzN7QBYG3K9yeRwYsrBc2JLg5x8Ba/C+uiHU0xWnlp1a0olMca2BLByCAAf6JO/IWv0xpCQbPGeC8PUQFlS6LgfLUeS5V3BFJT1kSkuY2RnAkZbO4YDSCAL2B1EHncdL4qpZnSg4ty7VwNiIw70zQ0MStrWNFa1tSqAdPhcdMNJRKfHUCo0cim0hvawAHdsdRsLk3I3J5D23EK54eMKqZQaXLKhrgHVOyU6bjmNRLkeB077dDfAhb/JM4mvrqKSkXoIYmnce1pCF/w9cCEv5HxNWUklUKwtU0kNQ0TzBR2sAsrK7ogAaIqwJsLqb8xtgQrGRoqiIEaJYZFuOTI6n6iDgQlWbJ6jL7vQMJKbm1HK9gv/AOvK35P9BrrztpwIS7mfDWX5uzPTsaSvXeSNl0Pq8ZIbi/8AWId9tzywIVX8fcKV0JBq0JCDSJ1GpGF9tTgbeWoA7nngQkiSlZelx4jfAhccCFmBCzAhbRuVN1JB8QbYCLroJGinU+d1MZulRKp8pG6Xt18z8cQMTDqApiV40JT2r5snyUJWKxqRdNQBt3A9mLIentwh/lziu3T+y0LVAw2d834vwUmfI8zqailNX2RSGTVqUqNroWuBzvpAG2IiaBjHYL3IUthO97S+1gVY+M5aa8BwIXj+A22O/h/H7sCEE4wjC5fUKosBEQB4AWAxfTm8zSeKoqRaF3YqFxvLzqsf0M1KIarW6rfsramAv+U5Xxn14Jw25/ZaPR7gMV+X3VmfhOH89F+uv34zsDuBWjjbxCz8Jw/nov11+/BgdwKMbeIQCHh7K1mMwWDWTexkBQHxCE6R8MXmWctw5qkRQB2LJTM7jgnCFamOOWMko4dSBcWKst+8p2uNuQsRbHIHvidcBE7I5W2JStxFEscZMlTE5m/Eu6AARQkFiFXUxu7qgLG4G2ww7HIZpBiFgM+9JSRCGM4TcnLuXvDoHyaK30b+8kk/XfFM/wBQr1fRYApI7cP7+aI4pWgswIWYELMCEOWpeCtjeKISvImgrY3ADLdgwB07Hcmw236YvDQ+EhxtYrznSg2dUx7RcuFj3EZ+aYvSI6rQSswB0lGW4uNYdbXHgeR8icL0l9qLJSrtsTdIY9I66fyB1/p92/wvjbWGtI5GzKQ6wIglPK1r3GpUYrubbs2kW8scLgNVNkb33wi9syr4yTjKk+S07NLYtDGSoVmKkoLg6Qdxy92K3TsabEpyLoyqlaHMZkeYHqUaoc9p5fycyE+BOlv1Wsfqx1srHaFVzUNRD87D6jxGSrHM6yUZ5PRxVPYR1uhndEV2DLDp0AtdVLaDvYm7DE7pUtLdQmuh9G1PGiRmprnjQWCGqkVB7Ej0ge62Ori7J6NMsvdqVXbq0jvIx9pdjvgQgeS5dSyRNQ15UVFA/ZxTl+ym7E96GRJQQw7lgQNrob4EKdHmFXTHQk0OZw8tPaRpVgeHPs5tv0SfPAuoPNkWSZg5QK1FVHnER8nlBP8A+Fxof2qD7cCLcEBzj0Gy7mCoikHRZVMZ/XXVf4DAuJMy/hxKWpNPXUzLIxsms3TytY2YE/OBPhtvgQp2aej6J2LRP2QsLLpLC/XctffbAhV/mGWywELKhQkXF7b+8YEKLgQrXybMknqaNRIixUdOpZiyjVK8YXSCfAfWDjKkYWMcbZuPldbEUge9gvk0eZCefwlD+dj/AF1+/COB3Ap7GziFn4Sh/PR/rr9+DA7gUY28QheXVsUtNTlpwh0RsQsiqb6BdW3vbfl5YtexzXusOO5Vse1zGknhvRGSvhNvx0Ysb7SLv5HflivA7grMbeIQbjbM4fkNQO1QkppADAkkkAbA4upmO2rclRUyN2Ts9yo7G4sBOvo44agrFmM6sdBXTZivPVfl7MJ1UzoyMKepIGSA4k5fycUP0H/vDhTrkqc6lFwVa8dZTHS1bRRAhAqmxNzcjffGhTyF7LlZtTG2OTC1L2L0uiFXl6JDHIsyOz+tGPWT2j/x054ELjRwyFXZIy6hSGOjUEB63tZT5+3AhWFwTXB4NHVD9R3+2+M+qZZ2LivW9BVAdAYt7T5HP1umHCq3VmBCzAhZgQhSUzz1EjRyyRdioRXjIF3O7A3G6ja426Y0IIgY/iGq8d0xVE1VmH5Rbv1P2UvMcklqIeynq5n5E92MLccjpC3/AMWLGQRsN2hZj6iR4s4qvKPIG7do1IkKsQGHq2Hzj/HxxN7wwXK7T08lRII2DP05lWDlmWpCmhd7+serH7vLGZJIXm5Xt6Oijpo8De88VxyBrRmM84mZD7AbqfZpIxKfN2Ib81T0YcMJidqwkd27ysutRmsCbNIt/AG5+AxFsL3aBXS9IU0Rs54v23PgECzCTtJu0iDq8cWtCVK96ORWBXr474aiuxljvPqFhVpbVTmRgN2suLgi+FwOh1uCQrEynjSpVVYSdopAIEg1bH+kLN9eKRNIw2JWkejKSpYHtba4vl+NPJOeS8awy2WX8S/mbof7XT32wzHUtdkcli1fQs0XxR/EPPw/CEZ/lVNLnNI80UUyVFNNGA6K664mSQEXvvoLi/hfDIN1jkFpsULy/hKjzKpkljp4oaGHVHE0CLE08/J5Q6gHRGRZOhYE+WBcRrJ0WdpMtzSOOeeEao5HUH5RByWUX3Dg91rcjv1wIS7xRFLR1cFFldVPHJKpZ0kkEsEEIuNf40MycidmtZOVyMC7dJuaUj11UiZdLV5jNER2lROV+TqQfmXAstxfdt9O2rngXE30PohqJrNX5hIb846caVH9oix/UwIWmf8AAeS5eIxNT1NQWDsbSEsI4wDJI2lkGlbi9t99hgQt4eCsjmqFp0pJldnnQMJX03gEZY7yE2PaLbbob2wIWmb+gOmYE01TLG3hIFkX2bBSPicCFVvGHo5rsvBeWMPCP+NF3kH6W2pfeLb8zgQlK2BCn5BRrNUwRPfS8iq1tjYkX3xXK4tYSOCsiaHPDTxVwfyaUH0JP7w4yuuyrW6lFwQLO/R3BDFUzgsFSNzGl+RCizFr3O4Y28CMXx1j3Oa1UyUbGtc7kqwtjSWWrJ9ED6Yqs+Gg/APjOrhctWnQGzXKy8Z60lSvpT/3g36CfZjXo/pLFrfq+CUMNJRZgQu9PWyIrqjsquLOAbBh4H6/icCEX4Odu3ssixtpJXV6rNt3CegIv8B1xF7A8WKup53wSCRhzHuxT/Bmy30SjspPotyP6LciMZ8lO9umYXrqTpeCcAOOF3A6dx9nkiAwutVZgQhlTmRcmOn7z8i/zI/MnqfIYvbHYYn5DzKzZq0yOMNN8Tt5/wBre07zwCkcNTqq9gw0TLckE37S/wA8E+tf6saLHBwu1eOnhkhkLJBn68777/3zUDP84aV/k1NuTs7jkPEA9AOp9wwOcGi5RBA+d4jjFyfdzyU7KstWBNK7k+s3Un7vLGXJIXm5XuKKiZSx4W67zx97lMxWnEKzTI0mbWDpfa+11a3LUvXwxfHOWC25ZVb0XHUOxg2d4g24hc6dZYdhTRt/SiIX4ht/rOOuwP8A9x71CIVFNkIGnmwgeINvUrVZpPlMbTRhA6tGveDbkhgD03tjtm7MhpvbNREkvW2PnZhDgWjO+eRz7bc1rl9d2QaHs5HMbkLoW40ndbnkOdvdjr2Y7PuBcKNLVdXDqcMc4tcQLC+WoudN9lL+VVDerAq+cjj7FucV4Yxq6/YPymusVj/kiA/7O+zboNWTVEjHS1xFfUYQVILAq6oxPebQTywzHgjHC/H3ksWs6zVOINnBmuEeIBJ+Igbvvkrh4P44pRTxR6OzRFCqUF0sBb1R3gfEWO98dFRhOF4sVB/RBlbtaVwc06bj2cPGy6cYVEdRVZWKZlNR25dZFN9FOqnt7+TCyWNtz5YYDg4XBWRJE+Nxa8EFVbUyy5pnFRTROUWpkKySDmtLDsVHk2hT5kL0JxJVq/sjyeGkhWCnQJGg2A6nqSeZY9ScCFPwIVael9SDG2lyrUtZCCqM15ZVi7NO6DYtpa19tsCFD4co3XN43LOQZa8aCBpSy0u42vdr73JHdFrb3EK18CFq6AgggEEWIO4IPQjwwIXzT6auB0oKhJqcaaee/c6RyDcqP6JBuB03HIDAhJ3CH+3Uv9cn7QxVP9N3YroPqt7V9E4wVvoNxiP9Rqv6l/2Ti2D6je1Uz/Sd2FfPWN5YCZ+DuJ46SKoR0djKAFK2sDpYb3PmMLTwGRzSNyap5xG1wI1TgPSnTfmZv8H/ADYV6i/iE5/UGcCkDjLOkq6lpkVlUqos1r7Dyw7BGY2YSkKiUSPxBA8XKhZgQswIWYELZXI5EjAhTqTOJUtpdgPIkfUMRLWu1Ctjnlj+RxHYSrByygWaJHkkkkuN1Z+7fqLC19/HCEkhY4hoA7l6qjpGVMLZJXudcaF2V9+Qtv43RmGJUAVQFA6AWGFySTcrYjjZG3CwADkgHEtUJGWCNQ0t+fVPYehtz8sN07S0bQmwWB0vM2ZwpY24n38Pe/kieT5WsCWG7H1m8T4DyGKJZTIeS06ChZSR2Gbjqfe7gp+Kk+swIWYELMCFHzCkEqFSbHmrDmrDcH3HE2PwOulqqnE8RYTbgeBGhQ2jy+pQMO1jGpixYIWJJ58yB5csXPkjO4rPgo62MEbRouSSbEm57SB2ZLyuyycrcTu56psgYdQCvqnAyVl82281ypoqosu2UuO8ZNBHAEaeam5TURFNMY0aNih2KHzH7+uK5WuDruzunKGWB0eGIYcOo0I7fzvUGtdadzLGy2O8kWoDV/SUX2by64tYDIMLh2H7HkkqhzaOQzxOFj8zbjP/AJN/5cePapOTSdpJJUAkBh2adO4Ofxb7MQl+ABnirqIipkdVHMaN7Bqe8+iGei/OEpM4jaUhUlVoix5KzHa/gNQUX88aQ0XjH/Oe0r6bx1RSv6Sda0Ek0RtJTMlQu9geyYMwPkUDD34EJOymnWmrYFmSWRoMtikMgduzjkBqXkeTvi4Y3AuG3ty54EITw7mckeXUgYyTvFX2IjIdnElJLKAO9Y2MnIn5h8MCE3eidTpLEsdVJRHck79m9z78CFYOBCpD/wCJDO4ytPSKQZAxlf8AoixVQfM3Y28h4jAhU3kdcIaiGVgSI5FYgcyAb7eeISNxMLeKnG7C8OO5Wl/KxS/mZv8AB/zYzeoP4haf9QZwKg576S6eemmhWKUNIjKCdFgSLb2blicdE9rw4kZKElaxzC0A5hVhjSWYtMCFmBC8wIRnh7hiorCewUFVNmZmAC35X6/AHFMs7I/mV0UD5flTnH6I27Mlqle1tsAh0X8CxNyPO3uwoa8XybknP6fl82aQs6yWalk7OdCp6HmrDxVuRGHo5GyC7SkZInRmzgoGJqtbxQljsMCFOholHPc/VgQmzhLNgh7JzZWN1PQHw9h+324UqYsXxBb3QteIjsJDkdO3h37ufajmf5p2KWXeRtlHh52/jfC8EWM56BbPSdf1aOzfndp+fxxK1yDKeyXW+8r+sTuRfe1/HqT1OOzzYzYaBQ6L6P6u3G/N7teXL8nee5FsLrWWYEL3AhK+Z8RSpK0aIo0m24JJ87AjY88Ox0zS0OJXmqzpmeOZ0UbBkd9yTzsLaqGnFE4O4Q+I0kfvxYaVh0uk29O1QPxBp7iPumDJ86Sfa2lwLledx4g9cKywGPPct6g6Tjq/htZw3fgonihaazAhRKvLIpSGdAxHXf67c/fixsr2izSlJ6GnndikYCVkeVwryij/AFR92AyvOpKG0FK3MRt8Apai3LbEE0AALBVpn9MBLIp6Obe/cfUca0RuwFfP62PZ1D28z55/dPvAfphlpFWCuVpoV2WVd5EHQMD64HtB9uJpZW7TZxRZvSzQwVAdZI2RwvdkQMCtyji462JFvbgQuedcFpUO7ipnjElOKaRY+z0vGO056kJv325EdMCFlPwJTRvqivGolSYRoEVA6QvDsAvzlck+YB8biF0olpsriCy1gWJY440WZ410iNSLrYBmZuZG/LYDAhKGd+lkzkwZRC1RKdu2dSsSedmsT/a0j28sQfI1gu4qccbnmzQq24cyiqlqayUTg10MlmMg1RzXLBlNxcAlRY9B4bEKVEzS1uIZHxCcp4HXdhOY8Cnfh/NWqO0VqRYpImVZFYrsWtcrsbjTcjx233vhCWPBYh1wdE9E/He7bEJg+Sp9Bf1R92KMR4q7COCXuK8vSPL6vSq7q7eqLgsdR+snF8DyZW9yonaBE5UVjdWGueBCzAheYEJx9FWZtFXLGN0mBVh7AWVvdY+5jhSsYHR34JyieWyW4q8cY62UuwK1aJ4qyj0RK1oy7Alxv3hb1SBY3B+da+2LzaKzmOzVAvLdr25KuOMPR3JTBpYCZYBckH10A3JP0lHiPh1xoQVYf8Lsis6ooyz4m5hLVNMCuwtbphxJLZmwIWhbAhNvC1K0r9rIS3ZgKt/pf9gfrwpUuDG4W716DoaB08u3lN8OQvx/j7qx8hz7sFaN4llhc3ZSN72AuD7ByPxGFopcGRFwtmtoNu4SMcWvGh3e+fqhVS6l2KLoUnure9h4X64qNr5J6MODAHm53nRcscU1mBCyw5/Xjq5YaqNWUEcos6A+fUewjfEmSOb8pS9RSQzi0jQfXx1WlBlcUO6LY+JJJ+Jx18r36lQpqCCmN4258dT5qZitOKLmlX2UTv1A2vyudhfyviyNmNwala2o6vA6XgPPd5pYTOaz1gpI/qjb6h+/Dmxh0v5rzTekukiMQaSP+ht770QyjiQyOI5EAYmwK3tfwKnl8cVS02EYmlP0PTRlkEUrbE5XHHmDp4phwovQJO42ou+sg5OLH9JeXxH7OH6R92lvBeT6ep8MrZRo4W7x+R6JTVsNrBTHlaVtAi1MMbBa6OSnjK3uSSoutuTE+r46WI5XwIXvENIKGbsKWpnDRqqzMspCmoA/G6NIFlDd3ck3DeGBdtkh4zKtmdYlqqqR3OymWRvaSLnYC592IucGi5XWNLjYKzcp9HdJGFaZTPLa7M7NYt17t7W9t8ZMlZI45ZBbEdFG0Zi5R3Mq2Chp2chUiQbKgC3PRVAsLnFDWuldber3ObE2+gVd5JLW0bTVhhLrMdU0ZB7WNSWKPyGoWJ3HgQdNtn5BHIBHfTTgkIzLGTIRrqN4RzhHP4pa2qkU2WfsNJ+aJNDjSTYWY228dPja69RE5sbRwv4K6GVrpHEb7eKesIp1LvGb/wCqVi+EIPxLD/LhinH6jTzS9Qf03DkqGvjeWEmLKuBKyoiSaNUKOLqS4B2JHL2jC76qNjsJTLKSR7cQUkejWvN+5Htt+UXEeuRKXUpUKk4WqVqvkhUdsRe2oWta99XLlizrDMGPcq+rybTZ71Ny+nlyuthlqYm0qSbrYhrqw7rciRfl5Yrc5tRGQwqwMfTSBzwrsyjNoamMSQOHXrbmp8GHMH24yXxuYbOC12SNeLtKnYgpquPSfn7uy5fTXaSQjtNJ339VPK/M+VvE4fpIgBtX6BIVcpJ2TNSleLgasUWEa/3iffhrrsPHySvUJ+HmvTwRW/ml/vE+/B12Hj5I6hPw81BzDh6optLToFUkgWZW3Av0OLIp2SmzSqZqeSEXeE95NS9lCi9bXP6R3P8AHljPlfieSvcUFPsKdjN9s+05lTMVpxZgQswIWYEJD4grXkmdWJ0qxUL02Nr28Tzv541IGBrARvXhulKqSadzXHIEgDdlv79UQ4QmlLlQbxgXIO4B6W8Dz28sVVQba+9P9BSTmQsB+ADfu4W4eibMIL1SzAhZgQvcCFHaijMgkKjWBYN/H24njdhw3yS7qWJ0omLRiG9H8h4clqrlNKopsWY9bXsAN+o8BviccLpMwl63pKKlIDrkncPylniugPZSow78ZJ96E3t7r/HHYTgksexVdJMFTRFzeAcPX0Qn0a+j98wn1uCtIjd9uWs8+zU+J6kch5kY014pWz6T+NY8sphBBpWd00xqvKKPlrt0tayjqR4A4EL5/wAmomqnsDYcyxuf+5N/jv54rkkEbblN0lI+qkwNy58ExcORy5dVkiMTCRd9PrhQRcqTy3tcddt8LS4Z49bWToo56WfAG4ri+XDfqrLo87ikhaZWsqA6w/dKFRchwfV/jnjNdE5rsJTIkaQTw1vlbtStQUcmZyCqk1RU0e9LGQCSwNzK6m4IuLW+FrXLDnCAYBmTr+Es1pnOM5AaflHM74gNNGAyB6pzoijT/iseTDqF8b8uVzsTTHFjOWm/kr5JcA5nTmqqyjO6ynqZYIhEZpZ7MCi2MgYjY7AANcjGnJFG9gcb2A8llsllY8tFrk+aeNWe/Rp/8P34StS805/muSV8+zfMTHUmXsjGAsMrIAVvdrKrciwLG9r2vvhmKKEFtr31CWlkmwuva2hSPfDyRV78ASquW0xZgosRckAXLtYXPU4xKkEzOstylIELb+80fkbSwPQ90+R+afrt/aXFAzCYVfVxtn4v+a/9s4d/8Tv+6Tb/AKzu+yb6ulSVCkih0PNWFxhBri03BWk5ocLOGSQMy4SqKKT5RlztYbmPm1vC3KRfI7+0740Y6pkowSjv96LLko3xHHCe73qp8HpTT5PJ2kZSqUWVQDoduV/FQDuVPuJxw0Jxix+FcFcMBuPiWno6yNu9Wz3aWW5QnmFbm/tb7PbiNZMPpN0CtoYD9V+p9+aecILRWYEJM48Ouali6FiT7yo+y+NGiyY9yQqm7SeKPifuETRCxCjmSAPadhioC69Y5waCToE08ScHGnjMsbl0W2oMO8Lm17jYi58BbDMtPgGIFYtB0x1iQRyNsTpbRKmFVuLMCFmBCE5nkEczayWVupW2/tBHPDEdQ5gssqs6IhqX7Qkg77Wz8VOoKJIU0ILD6yfEnFT3l5uU7TU0dOzBGMvM8yuOb5osC3O7H1V8fuHniUURkNgqa6uZSMu7MnQcf44lR+HK+SZHaS3rWWwsLWFx54nPG1hAal+iauapY58nHLwWnE+YPFGujYsSNXgAOnngp4w92e5R6Yq5KeICPIuOvD+UrZfUTGVezZi5OwLc+pBueVsPPazCcQyXmaWapMzdk4l1+OvbfcrCXlvzxlL3ovbNP3oxm7s6eBVviCP8uHaQ5ELzH+IWfFG/kR4f3SzxjThaydehN/1lBP2nC84tIVr9GO2lGy/AjzIXDgnjRaTLo6SMCWt7aWOKMmwHeZtch6IATtzbSQOpGi6QBmM6LxWxcJDENQSPBcs0ySBIpaqsC1NRpZ3kk5MwGyqt7KosAFHQDGX1iSWQBpsCtTq8UMZc4XslM0HY06OFXUhErjkG2NwLcrX2Hli/aY5C3cch79VqGk6tSNkAF2kPdzyNx3X+HsWKgdzJUSCJiAERZNJVee5vuT+74dJwjDGL8clwNEkhmqn4DoAHWIGuZ3398hGf3jbuM88LaZJU1X1rGeTMo5Dbfp7sWx/E3MWIyHesvpGMRygteXhwucwdOYT3FxxRmn+UK5URDT8n2DayBpAXrYAgEd2xN+WyBppMeEjXerBVR4MQOm5d+FMnkZzXVY/1mQWROkEXRQOjEc/b4k45NIANmzQeZXYYyTtH6nyCQMxh0Z+B41EbfraW/fh1hvS9xSLxaq7wrKzOSWolemiYxxpbt5Qe/wB4XEcfgxUglugItvjPYGsbjOZ3D7laDy55wDIbz9ghHpJpEiysxxqFRWjAUcgNX8b4upHF01zzVVW0NgsOSpjGusZXNwxkkFXllIs66gl2A1Fd9bc7HfbGRNI6OZxatmGNkkLQ5M8bK7Txk7AqNjyui8j0I2OFjcAFMjMkKsc4o0q847KckfiwH0nTdlS9xz2bZh5N440GvMVPias8sbLU4XcPsrCkq4otCtIi6rKgZgCx8Bc7nljMDXOuQFrlzW2BK79oPEfHHLKV0GzPhujnkEksal+pB06v0rHve/FzJ5WDC05KiSmikdicM0YV1GwIt7RimxV+S97RfEfEYLIus7VfEfEYLISXxYwNfTb3GkfHU3/bGjS/Qekj/rovfFG6E/jY/wBNf2hipvzBemnF4njkfRWnxo1qKa3go+LKDjSn+mV4vooXq2dv2KqCqqVjUs7BVHU/xucZrWlxsF7WaeOFhfIbBLtTxZv+LjuPFjYn2AcsNtpP3Fefm/xBZ36TLjnv7kzg4TXpAsxxdWYEJM4xH48f1Y+1saNJ8nf+F4/p4f5of9R6uTPk0arBGE5aQb+JO5PxwlKSXm69JQMYymYGaWHnmuldRpKhRxcfWD4g44x5YbhWVNNHUR4JBl70UTKsjjgYsCWbkC1th5AfbiySdzxZKUXRcVK4vBJPPcieKFpozw1nppGdgmvUoFtVtwefI+eLopdmSbLP6QoBVta3Fax4XULNswaolaV7AtbYcgALAfAYg95e65TFNTtp4hG3QJV4X4bkrMwlELFGiZn1g203Ygm9j4nkCfhh/wCIxtAF8t68k9sIq5XSOIAcbW1JJPFNuecG00CgvOKme9irkyEDxJZjb4b3xRISwWDu4Zei06CGKZ93QHDbVxJ9cvBBc2hLQSKo3KGw8TbliiIgPBPFa9dG6SmexupafRDaOopUjXTZ3I3AAeVm63HO9/G2Lntlc7PIeAWdBNQRRDDZzjutd5PMa37cl4ucUlHWo7DSBG4cIvzmtYWG17XvfxwYJJIiOYskK99NFUjZgAgG9hvytpv4oY2e5UlUKmKlnLDcR9xYtf0tNyQR4cvLE9lOWYC4fdZxmpw/GGn7IrU+ll99FJYeLOT9QUfbisdH8XKw9IcGpT/0iaozKKqePcPH3IxcnSQAACd2PLDOxDIiwHiltsXzB5HBWrw9XlJZVqYzDLUSmRNRVlYaVUIHU21qqi6mx52uMZkrLgYTcALUidYnELElRvSqw/B77j14/wBrE6P6oUK36R7lSeNhYqsnhX0aQ1VJFO00itICSAFsLMw6jywlLVOY8tAT0VK17A4lFv5H6f8AnE3wX7sV9cdwVnUm8Ss/kfp/5xN8F+7B1x3BHUm8Sh+U+jOnZpVknkWSByGFltoO8b79GS3vDDpibqtwsQNVBtI03BOihVPDuXhiI56mfT6zQQCRVPgXAt8DiwTy7wB2lVGni3EnsCD5vQUEcbFZantbdxZIAoY+BOLGSSk5gW7VB8cbRkTfsS46jwGL7qhcWA8McQuZwIRTh+fRID9Flb3X3xF4u0hW08mzla/gR6q1yLjGOvooVqZtU9vlryD50Oo+RABPwIPwxpvOKEnkvE00ew6Qaw7nW+ypXP8AKDOF0tYrfY8je3wO2FIJhHe4Xoek+j3VYbhdYi+uiVcwyuWAqWta+zLuLjpuOeHWStkyC8xVUM9IQ5/iMxdMWT8Rq9llsr/S+a33HCktMW5tzC36DplkvwTfC7juP4Pvkj2FVuLMC6g/EGTGfSVIDLsb8iD7Oo/fhiCYR3BWP0p0a6rLXMIBHHh/CJUNP2caIDfSAL+OKnuxOJWjTwiGJsYN7Cy7Ygr17gQvMCFmBCwnAuE2S/wixZqiUEgO1vaLlrfWMOVJsGs5Lz3QjRI+WcjV2XmfumDlhNehJ3lCq7iGCLm+o+C7/Xy+vF7Kd7t1lm1HS1LDlixHln56eaB1fGK2bso7MfnG1/bYDf44vbS/uKyZunRY7KOxO8/j+Ucyz0cxzwxTPPJqljVyNKmxZQxFzv1xU+tc1xaGjJIsog9ocXG5z8VMHoviH/3En6q4h/UHftCl/T2/uPkh+b8ARo0MSzOWmcruq91FUs7beFgPawxYytcQSQMlW6haCACc1K/klg/Py/BfuxX19/AKz+ns4lcKr0WQKmpZ5Duo5LaxYA9Ogv8ADHRXOvouGgZxKDcb8CxUVOJkldyZFSzBbWIY9Ou2LqeqdK/CQqamlbEzECkXDqRV/cAvpyqnb6KEn2CRifqxkz/VK16f6QTVihXrwNuR4c8CFWHFebUBzJjVMZIkgRezjJYSSh2bv6SAdIPJj1w7EyTZ/DrdJSvj2nxaWT5w5mVPPArUukRAAaVAXQfolR6pHh7OhwrI1zXfFqmo3Nc34dFE4+P/AMuqv6s/aMTp/qt7VGo+m7sXz8+NdYy4vgQuRwIXaiks48DtgQrV4frO1gU37y91vaPvFj78Zc7MLyvc9F1O3pmk6jI9o/IzTdQ8SNHSSUxW4YMFa/qhvWFrb8zb2462YiMsUZujWyVTagG1rXHG2iBYoWmtZYgwKsAVPMHkcdBINwoPjbI0teLgpWzbhkqC0JJH0Dz9x6+w4diqr5PXma3oMsBfBmOG/uO/sOfNCqLOJohZX7v0W3A9l9x7sXvhY/ULLp+kamAWY7Lgcx/Hcp8PFUo9ZUYeV1PxufsxUaRh0JT8fT9Q352tPiPz6IpTcUxH1wye7UPq3+rFLqV40zWlF09Tu+cFvmPLPyRKLNIW5Sp72APwO+KTE8agrRZX0z/lkb4j0XCqz2BB64Y+Cd76xsPecSbBI7cqZulaWIfOCeWfpl4pObM5e0Mgdr3vzNvZblbyxobJuHCQvIGun2pla83vfXLstpbkrAgk1KreIB+IxlEWNl72N+NgdxC3xxTQriWs7OAges/dHv5n4faMX07MT+xZfS9TsaYgauyH38kkQcUyRJ2cVgATvYXJ8d74edCxzsRXl4Okp4I9nGQB2Z+d/RDqzOppfXdj5X2+HL4Ym1jW6BLy1E031HE9+Xhood7898SVK6LgQrg4f4zjip4UmgqYwkUa9oYiUYBQAwI3sbXG3XGTLTFzyWkanetiKoDWAOBGQ3ZIwONqRh+KZ5mPKOKJ2fbxXSNPvtinq0g1y7SrusxnTPsC4ZVPJNmDPNE0OinHYo5Ukh3Ot+6SAe6qkXuNvHEngNis03zz+yiwl0t3C2WX3TThZMrjVpdGHl9m+OjVcKSfS3LeiI+jUIPijH9+HKIfqd33SVcf0+9U9jWWQrZ4T44oocvip5ZGDhGVgEY2uzdQLcjjPlge6QuAWjFURtjDSUUofSXRLDH2kztIEXXaJu8+ne3Tc+dsQNLJfIKwVUdsylyY1+cGV4yaekIOlST+MIWwBtYtc8/mjzI3sLooLA5lVhstRcjIeqK+jXJKQ06TCIGdSySF+8VcHeynZdrHlezYoq5ZMWG+SvpIo8AdbP7pirMukjkE9NYMihTDyWdB0Y8lZRsjdOR2OKWSC2F39ve9XPjN8Tf7+9yAcW8cUk1JPAO0ErKV0PGRpe42J5AjDcNO8PDtyTnqGFhbvVSPjRWauL4ELkcCERyTJ3qHso26noB7cQkkDBcpmlpZKmTBGPwO33mnGONqCcBiTE4AJItYjxHiPsPlhY/rs5hbEd+i6gXN437+f8enYmoG+45YSXqAQRcLMcXVmBCzAhKPFGU6CZUHcPrAfNPj7D9vtw/TTXGE6ryfTPR+zcZ4x8J15Hj2H17UvYbWCswIRXKsieYar6E6MRe/sHX24olnazLUrTouipaoYvlbxI17Bl4phpOGoU9a7n+kdvgP33wq6pedMlvwdCU0ebruPPTwH3updTk8DgBo125W7vu7ttsVtme3Qpqbo2llADmDLhl6WU5VsLDkMVp0AAWCzHF1V3xfmvaOdJ7o7q/5m9/7hjUgjwM5leH6Uq+sTm3ytyH3Pf6AJVxcs1ejAhbrgQuq4EK38h49o4qaCNnkDJFGrWjY95UAO/XcYypaSVzyQNSd614quJrACdwU9fSFQ9Gffn+Kb7sQ6lN7Kn12Hj5KFXcbUZlhlRn1RkhvxbXMTizAexgjf2MTbSSgEH13qDqyIuBB8tymfyj0H51/7t/uxX1OXgp9dh4+S8/lHy/86392/wB2DqcvBHXYePkkzj7imnqY3SFiwZ4nF1I3USq97jw7P6/DDdNA9hu7n9kpVVDHts3l9/4SHh5IK2OGOEaWbLYpGhUysjHXdr3DMPG3IYy5qiRspAOS1YKeN0QJGah8Y8ER08MjwRq6syhQbiWN2dQoRgbOhJtpYX39bEoKkvcA4/hRnpWtaS0fn37unThLMxVUcTjutp0OFFtLrs1h08QOlxhSZmCQhOQPxxgoDw7LHDmtRBCwMcsYkZQxbs5lNmFzzJuSTz3Hhi6UF0Ic7UHyVMRDZ3NboRfvTzhROJP424KFX+NhKpUAWN/VkHQNbkw6N4bHpZqnqTHkdEnU0olzGRVSZlQSwOY5o2jcdD1HiCNmHmMarHteLtKyXxuYbOFlBYYmoLtllCZpVjHU/wAff7sRc4NBJVkMTpZGxt1J9+GqvTgzK6Wkh7aWzaTZIhbVJIAO8w6AbWvsPhdIPBO0f3BeofTyRtFHSi183O/nifTIb1B4ln+Ws7TAd7kB823Kx8R4n7NsVGZ2PGnm9HQim6ucx5348kpUdY9G3ZTXMR9Rx0H3eXMYvcxswxM1WVBUS9Gv2FRmzceH8ctRuuEyxSBgGUgg8iNwcJkEGxXomPa9oc03BW2OKazAhYRfY8sdXCARYoRNw3AxuAy+Smw+Bvb3YvFTIFkydC0jzcAjsOXvsXWmyGBDcJc/0iW+o7fViLqiR29Ww9E0kRuGXPPP1yRLFK0VErMwWMhbFpDyRd2Pn5DzOLGRl2egSs9WyIhmbnHQDM/wOZyXER1D+s6wj6KAM3vY7fAYleNuguqcFXLm5wYOAzPicvAd6z8EjrNOT/WEfUNsG2/4jwR/TwdZJP8A2I9LBRM2pJ0ibs5WdbbhgC4HXSw57ePu3xZE+MuGIW9ErXU9XHA4RSFw3g/NbfYj758M1WlZISxv02GNBeQXDAhbDAhbqMCF1UYELuowIXZRgQul7AnwwIXHhymWWrgSQXR5VDDlcFhcXG+K5XFrCRwVkLQ6QA8Vdn+g2X/zZPi//NjH61L+5bPVYf2oZxPwfRR0lRIlOqusTFSC2xA2PrYshqJTIATvVc1NE2MkDcqXvjYWMr69Hf8Au6m/Rb9tsYdV9Vy3aX6LVtxFUdpLDSxjVIZI5ZPCOKN1a7ebFbAdcEQwtLzpYjtJXZTchg1yPYAUqNFImY1lLFIYoZNMzBfXOoLqCN8y7MbnnYC1sMEgwteRcjJLhrts5gNgc1H+XU9LX0rKAkUYeKQqDpQsDpBYbXubne/U4kGvkicDqc1xzmRyttoLhWfHKCdjfYG45b3t9X24z7J8FZOhKkK2k+Ngbe47YAgpC9MGX6oYZwN0cof0XG3+ID44eoX2cW8UjXsuwO4KqWGNRZKI8MVIjqUZuV/tBH77+7FcrS5hATdBKIqlj3aA+oI+6tLGSvfrhXyMsbMmm4F7tewHUm3gMTYAXAFL1L3sic6O1xx07ckIyvJI8wQB55o6oDX3gpRkJ2KJ1UctiDc732wxJI6A/CAW+fevJODqoB0pOIi+eluQ4eyoNfl9XllmdkMTNYEN3WPmhswa3h4c8WNkiqMt6jHLU0Buw/Dw3eHHsRLLuJIpLB/xbefqn2N99sUvpnt0zW9S9NQS5P8AhPPTx/NkaU33G4wutgEEXCzHF1ZgQswIUXNKkxxkruxIVb8tTGwv5dcWRtDnZ6JSsndDFdnzEgDtJsF7QUQiB+c53ZzzY/d4Dpjj3l3Yu01K2AcXHUnUn3oNyk4gmlmBC9wIVQZ9GFnkA5aj9RIxsMN2g8l86qGhsz2jc4+qgDElUtgMCF1UYELsi4ELsowIXVRgQuNfJZbdT9mBC68KgmsprbHtUt7dQxVN9N3YrYPqN7V9Eq1wD44wV6BCOMv9hqv6l/2Ti2D6je1Uz/Sd2FfPd8bywFYHD3HU9PSRQpRs4UFVku1mJLEbBN9zyB6YQlpWveXFy0Iqp7GBobdbZDxnNAjH5DLLJIxaWUs15H5dI7BRyCjYW9uCSma4/OABu9ldjqXtHyEk6n2EOrM5eauNRNHLSxyII3IB2Xb55UWBIFyNxiYiDY8LSCRmobUulxOBaDkmDMZYRC0ESRmK2m9joVjbSoA3kkJ3AXfkTa4JVYHYsRJv5/wE28sDMDQLeX8nsU70e5kKeMUdVqiqNRKiUEBlIUKEYmxtyt8MFSzGdozMclylfgGzfkef2TtUVKpp1ELqbSLkDexNt+u2FACdE4SBqouY0AqY5oJkHZMAFINydr6rdCrcvZiTX4CHN1UHsxgtdoqIznK3p5nhk9ZDz6MvRh5EY3I5A9ocFhSxmNxaVNyHhx5zqPdQHn4+zx+z7MQlmEfanaHo2SqN9G8fxx9PRWHTQ6FVQSQotcm595xmuNzde1ijEbAwEmw36raRAwKkXBFiPEHHAbG4UnND2lrhcFDc3q0p+wlJ0mORbEfQ5OLDpouLezF0QL8TeI/t5rH6X2ccTHaEEW7N47LfZC4FkzWp+UzgrTRm0UZ5Hfl/zHrsOm0nEU7MDfmOvv0WCxpqH43fKNPfqgvHVKKeo1RsAJBqKfRPU26A8/ji+keXMsdyorIw19xvQuhz14/VZl/RO36p2ww5jXfMFVDUyw/TcR6eGiP0nGb/ADtDe3un48vqwu6lYdMlqxdPVDfnAd5H8eSKw8XRn1o2HsIP3YqNI7cU+z/EER+ZhHZY/hd/9KYfB/1R9+I9VfyV39epeDvD+VDzHiGORSgSQk2sdgQwNwRzN74sjp3NOIkJOr6YgmYYw13I5Cx1BGuhWrcQVEUYeaHuXA1EFCT7D91sBgicbNd91CPpupY0GSMHnp+Ubpa9mZFeJkLx9opJVgUNrG4N97jmMLujABIN87d61qTpITvEeAg2vuIt48+CnYqWmhslY8rFILWGzSndQfBR85vqGLgwNF3+H5Wa6pkncY6bQau3Dk3ifIKP/ovASS4Z2O5Yncn3WxLrL9ypHQlMc33JO+/4sodfwbCyns7q3S+4+PPE2VTr/EqJ+gYi39IkHnmPz70SDVwmJyjDcG2Hgbi4XlnsLHFrhYheI48cdUVITywIUuOlci4RyD1Cm32Y5ibxUgxx0B8F1FJJ+bf9RvuxzG3iF3Zv4HwKHTUE7Ekwy/qN92ObRnELuyf+0+Ck5RFNBPFN2Ejdm6tp0ML2N7XttiL3Mc0tuM1KNr2ODsJyTseOZjOsxoJrqhVV1tpGo3Zrdle52HO1lG2E+rMw4cY996d6y/FiwH33LXPPSBNLTyxtQtGroVLlmsuoWvvGPtwR0rWvBD7++1clqnlhBZb32Kt8aKzVd3Ckd8ppz9C0n93MWPxAI9+MaY/rn3uW1AP0G+96a6aHQukeLH4sT+/CxN00BZRc7ou2hkjsCWjdRqFxdgLXHtAOJRuwuB5qL24mkJG4Lq4ad1hrVaGrQaUMtuz08vxTDugnqeZJ5nkHJ2ueC6PNvLXvScDmsIbJk7np3Ji4tkp5IzBMgmewbTfSFA31s4uY1Num53AvviiHE04hl780xNgcMLhf35IBlE1VG5iRflsEBu1zZ1LKVMQLXDkBiwUnYbE8sXPwOGI/CT7vyVLC9pwj4gPduaNycZUUVO0qtbTcdj6sgcfM7M+qb8za2KhTyOdbz3Kw1MbWYr92/wAFUWYZlLV1BnlO7bAdFXoB5DGtHGI24QseWQyuuf7Kz4Igqqq7AAAewYyiSTcr6FGxsbAxugC6Y4rFBmzEXKxDtHUXaxARB1LudlAxaIzq7Ie9As6o6Rjju1nxO5aDtOg9eSTqSllzGoJZvxCHvMAQCPoqDvv5723O9hht72wMsNfeq8u50lbNjkNwPDsHvtTjnmbRUUAsBe2mOMdbf5R1P34RijdK71TUsrYWeiqWsqXldpHOpmNyf46Y1mtDRYLGc4uNyuGJKKzAheg4ELbtD4n44EKTlMtp4WPSRD8GGISC7COSnGbPB5hWRx4Q9C7DkHUjz72m/s3xm0uUoC1avOIlZw7P2gRuemngjHuDX+vE5hhFuZK0uhBiLn8mj1ujRGKFvkXyWsUYUBVAAHIDYDASSblRYxrGhrRYBbY4prMCFEyuSMRMZKdZhUzymPWB2YWNBdmcqdN9DEbb2xdIHXABtYC/ef5XkpHsfI91rhzjbhYC1++yI1Xo+oZlDdi0LMAToYgqSOVjdbj2YqFXK02vdRdSRO3WS1mvop0qzwVB7qk6XTc2BPrqf8uGGV9zZwSz+j97SifowzN5aQq7X7JtC+OjSth7tx7sL10YbJcb070dI58Vjuy7k4Xwkn1l8CFl8CFl8CEv8bhvkdQb93sjt4ksu/uA+vDNLbaN7UrV32LuxUpjdXm1fHo+UHLacHkUYf43xiVP1it2l+i1EqHOI5CVQswRuzZ9J0doOa6vHz5XIF74rdGRmVa2QHIIlitTULNcqhqU7OeNXXz5g+Knmp8xiTHuYbtKg9jXizhdV5mPDlbRdqlGrTQSDUDcdpHawIHVjpAAsDyG1xu82WKWxkyI8CknRSxXEeYPiFOyzjmjhpGUK0Lx90Qb9oWPM6iLE6tRLHcdR0xF9LI5/G+/cpMqoms4W3b1WmZZmaqbtJbKLBVVRZVUclvzPtO5xpRxhjbBZkshkdcqZkmVSVlQsMOwG7v81FHMn7LdTiMsojbiK7DCZXYQrQHDlUlkSWF0GwZw4e3TUBcE+e2MwzROzII7F6OKrqYmYAQ62hN79/FSIOEi/wDtM7OPzcY7NPeQdTD3jHDUBvyNt25n8KuR8031X5cBkPyfFKXEVf8AKpPwdQKsdOh/HOospsd+XMA/rHyF8MRt2Y2suZ3e/dlnSO2h2MWQGvv3dF5ZIKCm8ETYD5zt+9j/ABsMLgPmfzTJLIGclVub5g9TKZZOZ2A6KvQD+OpxrRxhjcIWPLIZHYioRTE1WtdOBCzTgQvLYELNOBC9G2+BCfONs1WOnWlFi7hSwHqxoLFQPgPO2/UYz6aMufj3LSqpQ1mz3+ik8GQyRBoplKvpVgDbddx08NvjjtQWuAc3TNavQRLC+N+RyI7Mx5ZeKZsKL0azAhaySBQSxAA5kmwHvx0AnIKL3tYMTjYLhS00lZ3YrpByeYi2ofRjB9a/VuQ3xYcMObszw/P4WHV1xnGzg+Xe77N/Pgm2npI7JE0cd4rGMWBAAFgyX3B6eI8d7lQudcuvqlQ1tgLaIhiCmo9XLZDbe5C+9mC/afqx0DNcJyVZ+iU6TVRn5rL/AJx+7D3SGeFyU6Myxt7PurDxmrVWYELMCFmBCX+MIFSgqdI5qSSSSSbjqd/YOnTDNOSZW3StUAIH2VKY3V5tWBw1SZsaaI09Qiw2OhTpuBqN+aHrfrjPmfTh5xDP3zWnBFUmMFhFvfJSqLI84iDCOoiUMzObFd2Y3J/J9cRdNTO1B996m2mqm6Ee+5QxX5x8rFH8pHaldV+5ptpLc9HgPDE8NPs9phyVRNSJNniz98kWny7PVUsaqOwBOxW+3/p4rD6Um2H34qZZVAXxe/Bb/grPf51H8V/6eObSl/b78V3Z1f7h77kJzTgjM5mMs8lOzaSpYlR3fMhPr54tZUwtFmg++9VPpp3G7iPfck6bIJVnjp7p2smmy3tp1brquBpJWzW52I67YaErS0u3BKGFwcGbyry4T4cjoYBGm7neR+rt+5RyA/eTjHmmMrrlbUMIibYI1ilXJB494kdn+QUe8z7SOD+TXqt+htzPQeZ2dp4QBtX6JKpmJOyj1PktcroIqGnNyAFGqRz84/xsB+/EXvdM9WRsbCz1VfZ7m71cms3Ea7Rp4DxPmcaUMIjbbesqeYyuvuQ4x4uVC0MeBC5XF7DcnkBgQmTJ+Aq2osez7FD86Xu/BfW+rC0lXGzffsTUdHK/dbtTJmfowSGjlcSPJOq6htpXu7kBdyTpuOfuwuytLpALWCYfQhsZN7lVsguMaKzVsY9sCEU4bqoflIlq3Pd3FwWu3S9ug/cMUTNdgwsCYgczHikKfpauGq7Nop0WVSdG4Jtvsy89JA+Nvei0OiuHNy96LTbKC5r43WcNPwRwK69pUjY04Y+KyCx9zAEYLRHR3ktNvSsoHxRZ8nZeYy816Iap/wA1CPaZG/cuOYom8T5Kt/SFU/5Q1v8A9H7BBc64RqJTdanV4BwVt7xcfADF0dWxuWG3Ysqop5pjic/F2+7eS5pmOc0vUyoLDcLIPAf08GGmk5eX8Ku9VHz8/wCVKpvSlIjAVNIuoXF1JRhyv3WB8BtcdMcNCCPgcuiucD8bUx5f6S6GT1meI/00uPil9vbbFDqKUaZphtbE7XJTos5hl+UCGVH06JlswO/Ow/tR3I/p+eIGNzbYhbd78VYJGuvhN9/vwVcZZSVZzGsio5FjcPIW1WAKrIR1U+I+OH3mPZNdIL6eiz49qJXiI219UxfgPO/5zF8V/wCnhbHS/t9+KZtWfu9+Cz8B53/OYviv/TwY6X9vvxRas/d78EIzWbNqeeGB6hS8xATToI523JQW3xcxlM9pcG6Kp8tUxwaXa9n4Rj8B53/OY/iv/TxTjpf2+/FW2rP3e/BQM9yXNhTymeeNoghLgEXKjc8kHh44sifTYxhbn75quUVWA4nZe+SrsDGisxXdwD/u+n/RP7bYxKn6rl6Oj+g33vTBihNJHi/+oF/qT/8AzOHf/F7/ALrLf/rO77KxSL7YRTiE57S1DmPsWXs1N5ELtGZNxYdooJUAXNhzIAO1xi2NzBfEqpA82wrstM5SON21BQDIdzrtyW53IJ3J66bH1sRxC5IUrGwBSX6Usjj1RVbi6AiOaxsdJ2Vx4lT0sb7dBhukldYsGu5J1kTbiQ6b1Ghoq+k3pKjtYx/wpt9vAE8vcVx3aRSfO2x4j3+UbKaP6brjgff4XOu9J0hieJYOzqidAIYMik7Ei/XwG488SbRC+K92qDq02w2s5TeF8hFMhZzqnfeRzv56QfC/M9T7sVTzbQ2GgV8EGzFzqdUl8U8Q/KpezUkQIdhvd28T4DwH37PU8GzFzqs+pqNobDRDJnCjfDKVW+VUU1VJ2dOgZvMgWHjuRiEkjYxdysjidIbNThT+juOLszX1NjI4RUiBN3PIa9Jtf2AeeEnVjnX2Y04p1tE1ttofBWJk/DtNSj8RCqn6XrOf7ZufdfCEkz3/ADFPxwsZ8oRXFatWEYEL574hy0U1bPAPVVrr5KwDKP1SPhjegfjjDl5+ePBIWqJoxaql4YgeYwIWho19mBCl0tXURfkp3UeGo2+G4+rFbomO1CsbK9uhKLU/GlXH+UCSDxI0n4rYfVih1HGdMkw2tkGuaLUfpCiP5SJ081IYfuOKHUThoUw2vafmCY8rzuGo/JPq8tLD7Rhd8T2fME1HMyT5Sus2Xo2kMoKKSdJFwWN928eZPtN+gxEPI0XSwHVCqnhClcszRgX+gSoUW6KNvPl1xcKmQZAql1LEbkhAjwArrrjmKgklQw1d3pci2558uuL+uEGxCX6iCLgqZ6I8tc1U02oNGitGW6uxII2O9rLffyxyteMAbvRQsOMu3aK2sZi1FmBCr3jr/emW/pD9sYep/ov97khU/Wj971YWEU+g3GX+w1X9S/7JxbB9RvaqZ/pO7CvnzG8sB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0" name="Picture 12" descr="http://wiki.userpedia.net/images/4/43/OHYEAHKoolAid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92" y="1123002"/>
            <a:ext cx="5663996" cy="550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447950" y="2990750"/>
            <a:ext cx="114500" cy="1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00350" y="2971800"/>
            <a:ext cx="114500" cy="1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52750" y="3124200"/>
            <a:ext cx="114500" cy="1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05150" y="3048000"/>
            <a:ext cx="114500" cy="1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28900" y="3048000"/>
            <a:ext cx="114500" cy="1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57550" y="3200400"/>
            <a:ext cx="114500" cy="1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57600" y="2057400"/>
            <a:ext cx="768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+++++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2057400"/>
            <a:ext cx="1828800" cy="132343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Assume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V</a:t>
            </a:r>
            <a:r>
              <a:rPr lang="en-US" sz="1600" baseline="-25000" dirty="0" smtClean="0"/>
              <a:t>DS</a:t>
            </a:r>
            <a:r>
              <a:rPr lang="en-US" sz="1600" dirty="0"/>
              <a:t> </a:t>
            </a:r>
            <a:r>
              <a:rPr lang="en-US" sz="1600" dirty="0" smtClean="0"/>
              <a:t>=V</a:t>
            </a:r>
            <a:r>
              <a:rPr lang="en-US" sz="1600" baseline="-25000" dirty="0" smtClean="0"/>
              <a:t>D</a:t>
            </a:r>
            <a:r>
              <a:rPr lang="en-US" sz="1600" dirty="0" smtClean="0"/>
              <a:t> - V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 =+7V</a:t>
            </a:r>
          </a:p>
          <a:p>
            <a:endParaRPr lang="en-US" sz="1600" dirty="0"/>
          </a:p>
          <a:p>
            <a:r>
              <a:rPr lang="en-US" sz="1600" u="sng" dirty="0" smtClean="0"/>
              <a:t>What happens if?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V</a:t>
            </a:r>
            <a:r>
              <a:rPr lang="en-US" sz="1600" baseline="-25000" dirty="0" smtClean="0"/>
              <a:t>GS</a:t>
            </a:r>
            <a:r>
              <a:rPr lang="en-US" sz="1600" dirty="0" smtClean="0"/>
              <a:t> =V</a:t>
            </a:r>
            <a:r>
              <a:rPr lang="en-US" sz="1600" baseline="-25000" dirty="0" smtClean="0"/>
              <a:t>G</a:t>
            </a:r>
            <a:r>
              <a:rPr lang="en-US" sz="1600" dirty="0" smtClean="0"/>
              <a:t> – V</a:t>
            </a:r>
            <a:r>
              <a:rPr lang="en-US" sz="1600" baseline="-25000" dirty="0" smtClean="0"/>
              <a:t>S=</a:t>
            </a:r>
            <a:r>
              <a:rPr lang="en-US" sz="1600" dirty="0" smtClean="0"/>
              <a:t> +10 V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4846539"/>
            <a:ext cx="1952560" cy="107721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Then what happens?:</a:t>
            </a:r>
          </a:p>
          <a:p>
            <a:r>
              <a:rPr lang="en-US" sz="1600" dirty="0" smtClean="0"/>
              <a:t>to ‘jailed’ electrons if</a:t>
            </a:r>
          </a:p>
          <a:p>
            <a:r>
              <a:rPr lang="en-US" sz="1600" dirty="0" smtClean="0"/>
              <a:t>V</a:t>
            </a:r>
            <a:r>
              <a:rPr lang="en-US" sz="1600" baseline="-25000" dirty="0" smtClean="0"/>
              <a:t>GS</a:t>
            </a:r>
            <a:r>
              <a:rPr lang="en-US" sz="1600" dirty="0" smtClean="0"/>
              <a:t> is set to 0V?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465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16667 -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25 -0.0083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41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0083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41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2.22222E-6 C 0.01649 -0.00162 0.01806 -0.00255 0.02031 -0.00347 C 0.02587 -0.01389 0.02396 -0.04144 0.02396 -0.05533 L 0.02257 -0.06204 L 0.01632 -0.06389 " pathEditMode="relative" rAng="0" ptsTypes="ffAAA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-319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6667 0.013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6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C 0.00868 -0.00393 0.0066 -0.01759 0.01233 -0.02454 C 0.01337 -0.02893 0.01354 -0.03079 0.01667 -0.03495 C 0.01875 -0.03796 0.02205 -0.04028 0.02274 -0.04444 C 0.02309 -0.04699 0.02274 -0.04977 0.02274 -0.05254 " pathEditMode="relative" ptsTypes="ffffA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Memory State</a:t>
            </a:r>
            <a:endParaRPr lang="en-US" dirty="0"/>
          </a:p>
        </p:txBody>
      </p:sp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346200"/>
            <a:ext cx="51625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678269"/>
            <a:ext cx="771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in Threshold Voltage due to </a:t>
            </a:r>
            <a:r>
              <a:rPr lang="en-US" b="1" u="sng" dirty="0" smtClean="0"/>
              <a:t>Screening Effect</a:t>
            </a:r>
            <a:r>
              <a:rPr lang="en-US" dirty="0" smtClean="0"/>
              <a:t> of Floating Gate</a:t>
            </a:r>
          </a:p>
          <a:p>
            <a:r>
              <a:rPr lang="en-US" b="1" u="sng" dirty="0" smtClean="0"/>
              <a:t>Read mode</a:t>
            </a:r>
            <a:r>
              <a:rPr lang="en-US" dirty="0" smtClean="0"/>
              <a:t>: Apply intermediate voltage, check whether current is flowing or not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72000" y="3352800"/>
            <a:ext cx="0" cy="19050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18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 Flash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NAND flash</a:t>
            </a:r>
            <a:endParaRPr lang="en-US" dirty="0"/>
          </a:p>
        </p:txBody>
      </p:sp>
      <p:pic>
        <p:nvPicPr>
          <p:cNvPr id="11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174"/>
          <a:stretch/>
        </p:blipFill>
        <p:spPr>
          <a:xfrm>
            <a:off x="457200" y="2700845"/>
            <a:ext cx="3657600" cy="2899348"/>
          </a:xfrm>
          <a:prstGeom prst="rect">
            <a:avLst/>
          </a:prstGeom>
        </p:spPr>
      </p:pic>
      <p:pic>
        <p:nvPicPr>
          <p:cNvPr id="12" name="Picture 3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0"/>
          <a:stretch/>
        </p:blipFill>
        <p:spPr bwMode="auto">
          <a:xfrm>
            <a:off x="4343400" y="2779202"/>
            <a:ext cx="3869408" cy="278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01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electrons: </a:t>
            </a:r>
            <a:br>
              <a:rPr lang="en-US" dirty="0" smtClean="0"/>
            </a:br>
            <a:r>
              <a:rPr lang="en-US" dirty="0" smtClean="0"/>
              <a:t>Flash Erase and Writes</a:t>
            </a:r>
            <a:endParaRPr lang="en-US" dirty="0"/>
          </a:p>
        </p:txBody>
      </p:sp>
      <p:pic>
        <p:nvPicPr>
          <p:cNvPr id="3074" name="Picture 2" descr="http://volga.eng.yale.edu/uploads/FlashDrives/floatinggate-tunnel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469582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4800600"/>
            <a:ext cx="617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Sets all bits back to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negative voltage applied to control gate forces electrons out of floating gate back into p substrate (if they are there to begin with)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 can apply high positive voltage and electrons get pulled out toward control cate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04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Erase and Write (NAND)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444534"/>
            <a:ext cx="4114800" cy="2504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267200"/>
            <a:ext cx="4343400" cy="22772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3948" y="1905000"/>
            <a:ext cx="4667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1 </a:t>
            </a:r>
            <a:endParaRPr lang="en-US" sz="3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4800600"/>
            <a:ext cx="4667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2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64565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Erase &amp; Write (NOR)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524001"/>
            <a:ext cx="4228983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365" y="4419600"/>
            <a:ext cx="4303035" cy="2157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3948" y="1905000"/>
            <a:ext cx="4667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1 </a:t>
            </a:r>
            <a:endParaRPr lang="en-US" sz="3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800600"/>
            <a:ext cx="4667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2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39210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Voila – </a:t>
            </a:r>
            <a:r>
              <a:rPr lang="en-US" b="1" u="sng" dirty="0" smtClean="0"/>
              <a:t>Non-volatile</a:t>
            </a:r>
            <a:r>
              <a:rPr lang="en-US" dirty="0" smtClean="0"/>
              <a:t> flash memory stick and SD card</a:t>
            </a:r>
            <a:endParaRPr lang="en-US" dirty="0"/>
          </a:p>
        </p:txBody>
      </p:sp>
      <p:pic>
        <p:nvPicPr>
          <p:cNvPr id="8194" name="Picture 2" descr="Image result for USB flash memo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4" y="2514600"/>
            <a:ext cx="3040626" cy="304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amsung - EVO Plus 128GB microSDXC UHS-I Memory Card - Alt_View_Zoom_1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2659669" cy="267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6019800"/>
            <a:ext cx="628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Limitations</a:t>
            </a:r>
            <a:r>
              <a:rPr lang="en-US" dirty="0" smtClean="0"/>
              <a:t>: Erase cycles are damaging to the MOSFET structures</a:t>
            </a:r>
          </a:p>
          <a:p>
            <a:r>
              <a:rPr lang="en-US" u="sng" dirty="0" smtClean="0"/>
              <a:t>Partial solution</a:t>
            </a:r>
            <a:r>
              <a:rPr lang="en-US" b="1" i="1" dirty="0" smtClean="0"/>
              <a:t>: Wear leveling; newer devices use lower voltages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4849"/>
            <a:ext cx="7620000" cy="1143000"/>
          </a:xfrm>
        </p:spPr>
        <p:txBody>
          <a:bodyPr/>
          <a:lstStyle/>
          <a:p>
            <a:r>
              <a:rPr lang="en-US" dirty="0" smtClean="0"/>
              <a:t>Conceptual Roadmap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1333850"/>
            <a:ext cx="1524000" cy="76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Palatino Linotype" panose="02040502050505030304" pitchFamily="18" charset="0"/>
              </a:rPr>
              <a:t>PN junction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18302" y="2214217"/>
            <a:ext cx="943897" cy="76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Palatino Linotype" panose="02040502050505030304" pitchFamily="18" charset="0"/>
              </a:rPr>
              <a:t>JFET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8800" y="3181995"/>
            <a:ext cx="1447800" cy="76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Palatino Linotype" panose="02040502050505030304" pitchFamily="18" charset="0"/>
              </a:rPr>
              <a:t>MOSFET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43199" y="4116143"/>
            <a:ext cx="1371601" cy="76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Palatino Linotype" panose="02040502050505030304" pitchFamily="18" charset="0"/>
              </a:rPr>
              <a:t>Flash Cell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33799" y="5077330"/>
            <a:ext cx="1143001" cy="76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Palatino Linotype" panose="02040502050505030304" pitchFamily="18" charset="0"/>
              </a:rPr>
              <a:t>Flash Blocks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66505" y="5981958"/>
            <a:ext cx="1600200" cy="76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Palatino Linotype" panose="02040502050505030304" pitchFamily="18" charset="0"/>
              </a:rPr>
              <a:t>Modern Devices</a:t>
            </a:r>
            <a:endParaRPr lang="en-US" dirty="0">
              <a:latin typeface="Palatino Linotype" panose="02040502050505030304" pitchFamily="18" charset="0"/>
            </a:endParaRPr>
          </a:p>
        </p:txBody>
      </p:sp>
      <p:cxnSp>
        <p:nvCxnSpPr>
          <p:cNvPr id="13" name="Elbow Connector 12"/>
          <p:cNvCxnSpPr>
            <a:stCxn id="4" idx="3"/>
            <a:endCxn id="7" idx="0"/>
          </p:cNvCxnSpPr>
          <p:nvPr/>
        </p:nvCxnSpPr>
        <p:spPr>
          <a:xfrm>
            <a:off x="1752600" y="1714850"/>
            <a:ext cx="137651" cy="499367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92708" y="1707359"/>
            <a:ext cx="3890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Connect a drain (D), Source (S), Gate(G)</a:t>
            </a:r>
            <a:endParaRPr lang="en-US" dirty="0"/>
          </a:p>
        </p:txBody>
      </p:sp>
      <p:cxnSp>
        <p:nvCxnSpPr>
          <p:cNvPr id="15" name="Elbow Connector 14"/>
          <p:cNvCxnSpPr>
            <a:stCxn id="7" idx="3"/>
          </p:cNvCxnSpPr>
          <p:nvPr/>
        </p:nvCxnSpPr>
        <p:spPr>
          <a:xfrm>
            <a:off x="2362199" y="2595217"/>
            <a:ext cx="285751" cy="586778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57290" y="2466201"/>
            <a:ext cx="329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thin oxide layer between gate contact and doped substrate</a:t>
            </a:r>
            <a:endParaRPr lang="en-US" dirty="0"/>
          </a:p>
        </p:txBody>
      </p:sp>
      <p:cxnSp>
        <p:nvCxnSpPr>
          <p:cNvPr id="19" name="Elbow Connector 18"/>
          <p:cNvCxnSpPr>
            <a:stCxn id="8" idx="3"/>
            <a:endCxn id="9" idx="0"/>
          </p:cNvCxnSpPr>
          <p:nvPr/>
        </p:nvCxnSpPr>
        <p:spPr>
          <a:xfrm>
            <a:off x="3276600" y="3562995"/>
            <a:ext cx="152400" cy="553148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67099" y="3512037"/>
            <a:ext cx="389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a floating gate</a:t>
            </a:r>
            <a:endParaRPr lang="en-US" dirty="0"/>
          </a:p>
        </p:txBody>
      </p:sp>
      <p:cxnSp>
        <p:nvCxnSpPr>
          <p:cNvPr id="34" name="Elbow Connector 33"/>
          <p:cNvCxnSpPr>
            <a:stCxn id="9" idx="3"/>
            <a:endCxn id="10" idx="0"/>
          </p:cNvCxnSpPr>
          <p:nvPr/>
        </p:nvCxnSpPr>
        <p:spPr>
          <a:xfrm>
            <a:off x="4114800" y="4497143"/>
            <a:ext cx="190500" cy="580187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33118" y="4335068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 a bunch together in NAND or NOR configuration</a:t>
            </a:r>
            <a:endParaRPr lang="en-US" dirty="0"/>
          </a:p>
        </p:txBody>
      </p:sp>
      <p:cxnSp>
        <p:nvCxnSpPr>
          <p:cNvPr id="39" name="Elbow Connector 38"/>
          <p:cNvCxnSpPr>
            <a:stCxn id="10" idx="3"/>
            <a:endCxn id="11" idx="0"/>
          </p:cNvCxnSpPr>
          <p:nvPr/>
        </p:nvCxnSpPr>
        <p:spPr>
          <a:xfrm>
            <a:off x="4876800" y="5458330"/>
            <a:ext cx="289805" cy="523628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22895" y="5308908"/>
            <a:ext cx="389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 pops an SD card </a:t>
            </a:r>
          </a:p>
          <a:p>
            <a:r>
              <a:rPr lang="en-US" dirty="0" smtClean="0"/>
              <a:t>or MCU flash memory!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Microcontrollers  &amp; Memory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Arduino Uno R3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Teensy 3.6</a:t>
            </a:r>
            <a:endParaRPr lang="en-US" dirty="0"/>
          </a:p>
        </p:txBody>
      </p:sp>
      <p:pic>
        <p:nvPicPr>
          <p:cNvPr id="1030" name="Picture 6" descr="Image result for arduino uno r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1719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eensy 3.6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9" b="8561"/>
          <a:stretch/>
        </p:blipFill>
        <p:spPr bwMode="auto">
          <a:xfrm>
            <a:off x="4419600" y="2386489"/>
            <a:ext cx="3657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852848"/>
              </p:ext>
            </p:extLst>
          </p:nvPr>
        </p:nvGraphicFramePr>
        <p:xfrm>
          <a:off x="1219200" y="5569903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52806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144284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84917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Arduino Uno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Teensy 3.6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21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Flash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 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MB = 1000 kB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675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</a:t>
                      </a:r>
                      <a:r>
                        <a:rPr lang="en-US" baseline="0" dirty="0" smtClean="0"/>
                        <a:t> k</a:t>
                      </a:r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850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4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Usage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95800" y="1536192"/>
                <a:ext cx="3657600" cy="4590288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>
                    <a:latin typeface="Palatino Linotype" panose="02040502050505030304" pitchFamily="18" charset="0"/>
                  </a:rPr>
                  <a:t>Reserve memory space for 3 </a:t>
                </a:r>
                <a:r>
                  <a:rPr lang="en-US" dirty="0" err="1" smtClean="0">
                    <a:latin typeface="Palatino Linotype" panose="02040502050505030304" pitchFamily="18" charset="0"/>
                  </a:rPr>
                  <a:t>ints</a:t>
                </a:r>
                <a:endParaRPr lang="en-US" dirty="0" smtClean="0">
                  <a:latin typeface="Palatino Linotype" panose="02040502050505030304" pitchFamily="18" charset="0"/>
                </a:endParaRPr>
              </a:p>
              <a:p>
                <a:r>
                  <a:rPr lang="en-US" dirty="0" smtClean="0">
                    <a:latin typeface="Palatino Linotype" panose="02040502050505030304" pitchFamily="18" charset="0"/>
                  </a:rPr>
                  <a:t>Write the initial value into those blocks of memory</a:t>
                </a:r>
              </a:p>
              <a:p>
                <a:r>
                  <a:rPr lang="en-US" dirty="0" smtClean="0">
                    <a:latin typeface="Palatino Linotype" panose="02040502050505030304" pitchFamily="18" charset="0"/>
                  </a:rPr>
                  <a:t>Print some stuff to Serial</a:t>
                </a:r>
              </a:p>
              <a:p>
                <a:r>
                  <a:rPr lang="en-US" dirty="0" smtClean="0">
                    <a:latin typeface="Palatino Linotype" panose="02040502050505030304" pitchFamily="18" charset="0"/>
                  </a:rPr>
                  <a:t>Go back and get those 3 </a:t>
                </a:r>
                <a:r>
                  <a:rPr lang="en-US" dirty="0" err="1" smtClean="0">
                    <a:latin typeface="Palatino Linotype" panose="02040502050505030304" pitchFamily="18" charset="0"/>
                  </a:rPr>
                  <a:t>ints</a:t>
                </a:r>
                <a:endParaRPr lang="en-US" dirty="0" smtClean="0">
                  <a:latin typeface="Palatino Linotype" panose="02040502050505030304" pitchFamily="18" charset="0"/>
                </a:endParaRPr>
              </a:p>
              <a:p>
                <a:r>
                  <a:rPr lang="en-US" dirty="0" smtClean="0">
                    <a:latin typeface="Palatino Linotype" panose="02040502050505030304" pitchFamily="18" charset="0"/>
                  </a:rPr>
                  <a:t>Solve the quadratic equation doing:</a:t>
                </a:r>
              </a:p>
              <a:p>
                <a:pPr lvl="1"/>
                <a:r>
                  <a:rPr lang="en-US" dirty="0" smtClean="0">
                    <a:latin typeface="Palatino Linotype" panose="02040502050505030304" pitchFamily="18" charset="0"/>
                  </a:rPr>
                  <a:t>Compute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e>
                    </m:rad>
                  </m:oMath>
                </a14:m>
                <a:endParaRPr lang="en-US" dirty="0" smtClean="0">
                  <a:latin typeface="Palatino Linotype" panose="02040502050505030304" pitchFamily="18" charset="0"/>
                </a:endParaRPr>
              </a:p>
              <a:p>
                <a:pPr lvl="1"/>
                <a:r>
                  <a:rPr lang="en-US" dirty="0" smtClean="0">
                    <a:latin typeface="Palatino Linotype" panose="02040502050505030304" pitchFamily="18" charset="0"/>
                  </a:rPr>
                  <a:t>Store the result in a new variable called D.</a:t>
                </a:r>
              </a:p>
              <a:p>
                <a:pPr lvl="1"/>
                <a:r>
                  <a:rPr lang="en-US" dirty="0" smtClean="0">
                    <a:latin typeface="Palatino Linotype" panose="02040502050505030304" pitchFamily="18" charset="0"/>
                  </a:rPr>
                  <a:t>Figure out if D is =0, + or –</a:t>
                </a:r>
              </a:p>
              <a:p>
                <a:pPr lvl="1"/>
                <a:r>
                  <a:rPr lang="en-US" dirty="0" smtClean="0">
                    <a:latin typeface="Palatino Linotype" panose="02040502050505030304" pitchFamily="18" charset="0"/>
                  </a:rPr>
                  <a:t>Compute the roots using quadratic formula</a:t>
                </a:r>
              </a:p>
              <a:p>
                <a:pPr lvl="1"/>
                <a:r>
                  <a:rPr lang="en-US" dirty="0" smtClean="0">
                    <a:latin typeface="Palatino Linotype" panose="02040502050505030304" pitchFamily="18" charset="0"/>
                  </a:rPr>
                  <a:t>Print those results to Serial</a:t>
                </a:r>
              </a:p>
              <a:p>
                <a:pPr lvl="1"/>
                <a:r>
                  <a:rPr lang="en-US" dirty="0" smtClean="0">
                    <a:latin typeface="Palatino Linotype" panose="02040502050505030304" pitchFamily="18" charset="0"/>
                  </a:rPr>
                  <a:t>Check if user wants to update the coefficients </a:t>
                </a:r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95800" y="1536192"/>
                <a:ext cx="3657600" cy="4590288"/>
              </a:xfrm>
              <a:blipFill>
                <a:blip r:embed="rId2"/>
                <a:stretch>
                  <a:fillRect t="-1726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Related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3" y="2057400"/>
            <a:ext cx="3657600" cy="224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876800" y="3505200"/>
            <a:ext cx="3276600" cy="2209800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744915" y="5829535"/>
            <a:ext cx="3540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RAM needed to actually do all of these tasks!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 usage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latin typeface="Palatino Linotype" panose="02040502050505030304" pitchFamily="18" charset="0"/>
              </a:rPr>
              <a:t>Stack</a:t>
            </a:r>
            <a:r>
              <a:rPr lang="en-US" dirty="0" smtClean="0">
                <a:latin typeface="Palatino Linotype" panose="02040502050505030304" pitchFamily="18" charset="0"/>
              </a:rPr>
              <a:t>: space for stuff the MCU knows is coming – defined in functions and interrupts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r>
              <a:rPr lang="en-US" b="1" u="sng" dirty="0" smtClean="0">
                <a:latin typeface="Palatino Linotype" panose="02040502050505030304" pitchFamily="18" charset="0"/>
              </a:rPr>
              <a:t>Heap</a:t>
            </a:r>
            <a:r>
              <a:rPr lang="en-US" dirty="0" smtClean="0">
                <a:latin typeface="Palatino Linotype" panose="02040502050505030304" pitchFamily="18" charset="0"/>
              </a:rPr>
              <a:t>: space for stuff that the MCU doesn’t know is coming (</a:t>
            </a:r>
            <a:r>
              <a:rPr lang="en-US" i="1" dirty="0" smtClean="0">
                <a:latin typeface="Palatino Linotype" panose="02040502050505030304" pitchFamily="18" charset="0"/>
              </a:rPr>
              <a:t>dynamic allocation</a:t>
            </a:r>
            <a:r>
              <a:rPr lang="en-US" dirty="0" smtClean="0">
                <a:latin typeface="Palatino Linotype" panose="02040502050505030304" pitchFamily="18" charset="0"/>
              </a:rPr>
              <a:t>)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19812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76200" y="6126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1. SRAM memory usage summary. Image credit</a:t>
            </a:r>
            <a:r>
              <a:rPr lang="en-US" i="1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i="1" u="sng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Adafruit.com</a:t>
            </a:r>
            <a:endParaRPr lang="en-US" i="1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2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Citations/Image 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www.learnabout-electronics.org/fet_01.php</a:t>
            </a:r>
            <a:r>
              <a:rPr lang="en-US" dirty="0" smtClean="0"/>
              <a:t> (JFETs)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volga.eng.yale.edu/teaching-resources/flash-drives/methods-and-materials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www.electronics-tutorials.ws/transistor/tran_5.html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www.electronics-tutorials.ws/transistor/tran_6.html</a:t>
            </a:r>
            <a:r>
              <a:rPr lang="en-US" dirty="0"/>
              <a:t> </a:t>
            </a:r>
            <a:r>
              <a:rPr lang="en-US" dirty="0" smtClean="0"/>
              <a:t>(MOSFT operation)</a:t>
            </a: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www.electronics-tutorials.ws/transistor/tran_7.html</a:t>
            </a:r>
            <a:r>
              <a:rPr lang="en-US" dirty="0" smtClean="0"/>
              <a:t> (MOSFET motor control)</a:t>
            </a:r>
          </a:p>
          <a:p>
            <a:r>
              <a:rPr lang="en-US" dirty="0">
                <a:hlinkClick r:id="rId7"/>
              </a:rPr>
              <a:t>http://www.engadget.com/2011/10/31/engadget-primed-ssds-and-you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www.youtube.com/watch?v=msi5GDz9JIw</a:t>
            </a:r>
            <a:r>
              <a:rPr lang="en-US" dirty="0" smtClean="0"/>
              <a:t> (</a:t>
            </a:r>
            <a:r>
              <a:rPr lang="en-US" dirty="0" err="1" smtClean="0"/>
              <a:t>hyperscience</a:t>
            </a:r>
            <a:r>
              <a:rPr lang="en-US" dirty="0" smtClean="0"/>
              <a:t> </a:t>
            </a:r>
            <a:r>
              <a:rPr lang="en-US" dirty="0" err="1" smtClean="0"/>
              <a:t>youtube</a:t>
            </a:r>
            <a:r>
              <a:rPr lang="en-US" dirty="0" smtClean="0"/>
              <a:t> channel – reading flash contents</a:t>
            </a:r>
            <a:r>
              <a:rPr lang="en-US" dirty="0" smtClean="0"/>
              <a:t>)</a:t>
            </a:r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www.youtube.com/watch?time_continue=854&amp;v=s7JLXs5es7I</a:t>
            </a:r>
            <a:r>
              <a:rPr lang="en-US" dirty="0" smtClean="0"/>
              <a:t> (great summary of Flash memory construction and operation)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J</a:t>
            </a:r>
            <a:r>
              <a:rPr lang="en-US" dirty="0" smtClean="0"/>
              <a:t>unction </a:t>
            </a:r>
            <a:r>
              <a:rPr lang="en-US" b="1" u="sng" dirty="0" smtClean="0"/>
              <a:t>F</a:t>
            </a:r>
            <a:r>
              <a:rPr lang="en-US" dirty="0" smtClean="0"/>
              <a:t>ield </a:t>
            </a:r>
            <a:r>
              <a:rPr lang="en-US" b="1" u="sng" dirty="0" smtClean="0"/>
              <a:t>E</a:t>
            </a:r>
            <a:r>
              <a:rPr lang="en-US" dirty="0" smtClean="0"/>
              <a:t>ffect </a:t>
            </a:r>
            <a:r>
              <a:rPr lang="en-US" b="1" u="sng" dirty="0" smtClean="0"/>
              <a:t>T</a:t>
            </a:r>
            <a:r>
              <a:rPr lang="en-US" dirty="0" smtClean="0"/>
              <a:t>ransistor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8" t="38961" r="40138" b="12047"/>
          <a:stretch/>
        </p:blipFill>
        <p:spPr bwMode="auto">
          <a:xfrm>
            <a:off x="4495800" y="1752600"/>
            <a:ext cx="3674807" cy="447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Diffusion JF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42768"/>
            <a:ext cx="3517118" cy="185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JFET circuit symbol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183295" y="3963601"/>
            <a:ext cx="1771107" cy="254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5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JFETs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6019800"/>
            <a:ext cx="5638800" cy="368808"/>
          </a:xfrm>
        </p:spPr>
        <p:txBody>
          <a:bodyPr>
            <a:normAutofit/>
          </a:bodyPr>
          <a:lstStyle/>
          <a:p>
            <a:r>
              <a:rPr lang="en-US" sz="1200" dirty="0" smtClean="0"/>
              <a:t>Image credit: https</a:t>
            </a:r>
            <a:r>
              <a:rPr lang="en-US" sz="1200" dirty="0"/>
              <a:t>://www.electronics-tutorials.ws/transistor/tran_5.html</a:t>
            </a:r>
          </a:p>
        </p:txBody>
      </p:sp>
      <p:pic>
        <p:nvPicPr>
          <p:cNvPr id="3075" name="Picture 3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3124200" cy="429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depletion mode junction field effect transis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362986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42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MOSFET?</a:t>
            </a:r>
            <a:endParaRPr lang="en-US" dirty="0"/>
          </a:p>
        </p:txBody>
      </p:sp>
      <p:pic>
        <p:nvPicPr>
          <p:cNvPr id="2050" name="Picture 2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r="29147" b="9531"/>
          <a:stretch/>
        </p:blipFill>
        <p:spPr bwMode="auto">
          <a:xfrm>
            <a:off x="206476" y="1238371"/>
            <a:ext cx="5051324" cy="540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vignette.wikia.nocookie.net/starwars/images/7/79/Boba_Fett_HS_Fathead.png/revision/latest?cb=201611141606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826" y="3048000"/>
            <a:ext cx="2308622" cy="30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11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Oxide </a:t>
            </a:r>
            <a:r>
              <a:rPr lang="en-US" dirty="0" smtClean="0"/>
              <a:t>Insulator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Feel </a:t>
            </a:r>
            <a:r>
              <a:rPr lang="en-US" dirty="0" smtClean="0"/>
              <a:t>the Force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5939789"/>
            <a:ext cx="3989682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n-Channel Enhancement Mode MOSFET</a:t>
            </a:r>
            <a:endParaRPr lang="en-US" b="1" dirty="0"/>
          </a:p>
        </p:txBody>
      </p:sp>
      <p:pic>
        <p:nvPicPr>
          <p:cNvPr id="1026" name="Picture 2" descr="The circuit symbol for an NMOS transis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2698" y="2524124"/>
            <a:ext cx="28003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6477000"/>
            <a:ext cx="64487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Image credit: https</a:t>
            </a:r>
            <a:r>
              <a:rPr lang="en-US" sz="1000" dirty="0"/>
              <a:t>://courses.engr.illinois.edu/ece110/sp2019/content/courseNotes/files/?MOSFETs#FET-NSM</a:t>
            </a: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85" y="1397123"/>
            <a:ext cx="3711220" cy="225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http://volga.eng.yale.edu/uploads/Main/MOSFET-invers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684" y="3643072"/>
            <a:ext cx="3507222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02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MOSFET Devices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 MOSFET on Intel chip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Enhancement MOSFET</a:t>
            </a:r>
            <a:endParaRPr lang="en-US" dirty="0"/>
          </a:p>
        </p:txBody>
      </p:sp>
      <p:pic>
        <p:nvPicPr>
          <p:cNvPr id="8" name="Picture 2" descr="http://volga.eng.yale.edu/uploads/Main/intel45nm-annotated.jpg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95752"/>
            <a:ext cx="3657600" cy="37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657600" cy="260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47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Nanofab</a:t>
            </a:r>
            <a:r>
              <a:rPr lang="en-US" dirty="0" smtClean="0"/>
              <a:t> Lab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Intel 300 mm wafer, 45 nm technology (Intel 2006)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2354" y="3559735"/>
            <a:ext cx="4191000" cy="639762"/>
          </a:xfrm>
        </p:spPr>
        <p:txBody>
          <a:bodyPr/>
          <a:lstStyle/>
          <a:p>
            <a:r>
              <a:rPr lang="en-US" dirty="0" smtClean="0"/>
              <a:t>154 Mbit SRAM cell (top)</a:t>
            </a:r>
          </a:p>
          <a:p>
            <a:r>
              <a:rPr lang="en-US" dirty="0" smtClean="0"/>
              <a:t>Six transistor SRAM cell (bottom)</a:t>
            </a:r>
            <a:endParaRPr lang="en-US" dirty="0"/>
          </a:p>
        </p:txBody>
      </p:sp>
      <p:pic>
        <p:nvPicPr>
          <p:cNvPr id="2050" name="Picture 2" descr="http://download.intel.com/pressroom/images/manufacturing/45nm-wafer-photo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0588"/>
            <a:ext cx="3429000" cy="337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ownload.intel.com/pressroom/images/manufacturing/45nm_SRAM_photo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54086" y="-370795"/>
            <a:ext cx="2747537" cy="412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ownload.intel.com/pressroom/images/manufacturing/45nm_SRAM_Ce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36635"/>
            <a:ext cx="3500972" cy="195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94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48200" y="6054237"/>
                <a:ext cx="2415790" cy="375552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𝑫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𝒌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𝑮𝑺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𝑻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6054237"/>
                <a:ext cx="2415790" cy="375552"/>
              </a:xfrm>
              <a:prstGeom prst="rect">
                <a:avLst/>
              </a:prstGeom>
              <a:blipFill>
                <a:blip r:embed="rId2"/>
                <a:stretch>
                  <a:fillRect b="-9231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 Operational Curve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600" y="1890126"/>
            <a:ext cx="3048000" cy="1615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enhancement mode mosfet cur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90126"/>
            <a:ext cx="4880608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6248400" y="6054238"/>
            <a:ext cx="424962" cy="375552"/>
          </a:xfrm>
          <a:prstGeom prst="roundRect">
            <a:avLst/>
          </a:prstGeom>
          <a:solidFill>
            <a:srgbClr val="C00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t="27645" r="65648" b="38796"/>
          <a:stretch/>
        </p:blipFill>
        <p:spPr bwMode="auto">
          <a:xfrm>
            <a:off x="206476" y="2743200"/>
            <a:ext cx="2560436" cy="229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ight Arrow 17"/>
          <p:cNvSpPr/>
          <p:nvPr/>
        </p:nvSpPr>
        <p:spPr>
          <a:xfrm>
            <a:off x="2971800" y="3888658"/>
            <a:ext cx="457200" cy="11184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67200" y="6488668"/>
            <a:ext cx="388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Changing this </a:t>
            </a:r>
            <a:r>
              <a:rPr lang="en-US" dirty="0" smtClean="0"/>
              <a:t>the </a:t>
            </a:r>
            <a:r>
              <a:rPr lang="en-US" dirty="0" smtClean="0"/>
              <a:t>key to Flash memory!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1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472</TotalTime>
  <Words>611</Words>
  <Application>Microsoft Office PowerPoint</Application>
  <PresentationFormat>On-screen Show (4:3)</PresentationFormat>
  <Paragraphs>124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</vt:lpstr>
      <vt:lpstr>Cambria Math</vt:lpstr>
      <vt:lpstr>Palatino Linotype</vt:lpstr>
      <vt:lpstr>Times New Roman</vt:lpstr>
      <vt:lpstr>Wingdings</vt:lpstr>
      <vt:lpstr>Adjacency</vt:lpstr>
      <vt:lpstr>Flash Memory</vt:lpstr>
      <vt:lpstr>Conceptual Roadmap</vt:lpstr>
      <vt:lpstr>Junction Field Effect Transistor</vt:lpstr>
      <vt:lpstr>JFETs </vt:lpstr>
      <vt:lpstr>What’s a MOSFET?</vt:lpstr>
      <vt:lpstr>Metal Oxide Insulator: Feel the Force</vt:lpstr>
      <vt:lpstr>Actual MOSFET Devices</vt:lpstr>
      <vt:lpstr>Nanofab Lab</vt:lpstr>
      <vt:lpstr>MOSFET Operational Curve</vt:lpstr>
      <vt:lpstr>MOSFET Digital Switch: Motor Control</vt:lpstr>
      <vt:lpstr>CMOS = Complementary MOS</vt:lpstr>
      <vt:lpstr>Quantum Leap:</vt:lpstr>
      <vt:lpstr>Floating Gate MOSFET = Flash</vt:lpstr>
      <vt:lpstr>Reading Memory State</vt:lpstr>
      <vt:lpstr>Reading</vt:lpstr>
      <vt:lpstr>Moving electrons:  Flash Erase and Writes</vt:lpstr>
      <vt:lpstr>Flash Erase and Write (NAND)</vt:lpstr>
      <vt:lpstr>Flash Erase &amp; Write (NOR)</vt:lpstr>
      <vt:lpstr>Voila – Non-volatile flash memory stick and SD card</vt:lpstr>
      <vt:lpstr>Microcontrollers  &amp; Memory</vt:lpstr>
      <vt:lpstr>Flash Usage</vt:lpstr>
      <vt:lpstr>RAM usage</vt:lpstr>
      <vt:lpstr>Citations/Image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Erickson</dc:creator>
  <cp:lastModifiedBy>Erickson, Jon</cp:lastModifiedBy>
  <cp:revision>53</cp:revision>
  <dcterms:created xsi:type="dcterms:W3CDTF">2015-02-05T11:25:57Z</dcterms:created>
  <dcterms:modified xsi:type="dcterms:W3CDTF">2019-02-06T18:01:09Z</dcterms:modified>
</cp:coreProperties>
</file>