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76" r:id="rId2"/>
    <p:sldId id="272" r:id="rId3"/>
    <p:sldId id="273" r:id="rId4"/>
    <p:sldId id="305" r:id="rId5"/>
    <p:sldId id="306" r:id="rId6"/>
    <p:sldId id="282" r:id="rId7"/>
    <p:sldId id="280" r:id="rId8"/>
    <p:sldId id="259" r:id="rId9"/>
    <p:sldId id="260" r:id="rId10"/>
    <p:sldId id="287" r:id="rId11"/>
    <p:sldId id="285" r:id="rId12"/>
    <p:sldId id="289" r:id="rId13"/>
    <p:sldId id="290" r:id="rId14"/>
    <p:sldId id="300" r:id="rId15"/>
    <p:sldId id="310" r:id="rId16"/>
    <p:sldId id="311" r:id="rId17"/>
    <p:sldId id="312" r:id="rId18"/>
    <p:sldId id="304" r:id="rId19"/>
    <p:sldId id="286" r:id="rId20"/>
    <p:sldId id="265" r:id="rId21"/>
    <p:sldId id="270" r:id="rId22"/>
    <p:sldId id="271" r:id="rId23"/>
    <p:sldId id="275" r:id="rId24"/>
    <p:sldId id="294" r:id="rId25"/>
    <p:sldId id="274" r:id="rId26"/>
    <p:sldId id="295" r:id="rId27"/>
    <p:sldId id="296" r:id="rId28"/>
    <p:sldId id="268" r:id="rId29"/>
    <p:sldId id="301" r:id="rId30"/>
    <p:sldId id="302" r:id="rId31"/>
    <p:sldId id="303" r:id="rId32"/>
    <p:sldId id="307" r:id="rId33"/>
    <p:sldId id="308" r:id="rId34"/>
    <p:sldId id="309" r:id="rId3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4B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95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60E6E-5908-42E3-B7BB-757FDEF50099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AE577-83C1-4972-8693-FC64D0399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34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XogtrK4g5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http://www.youtube.com/watch?v=CXogtrK4g5s</a:t>
            </a:r>
            <a:r>
              <a:rPr lang="en-US" dirty="0" smtClean="0"/>
              <a:t>.  </a:t>
            </a:r>
            <a:r>
              <a:rPr lang="en-US" dirty="0" err="1" smtClean="0"/>
              <a:t>Fwd</a:t>
            </a:r>
            <a:r>
              <a:rPr lang="en-US" baseline="0" dirty="0" smtClean="0"/>
              <a:t> to 5:31 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AE577-83C1-4972-8693-FC64D03990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63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https://www.youtube.com/watch?feature=player_embedded&amp;v=Ie0ZOlUM7e4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AE577-83C1-4972-8693-FC64D03990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7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https://www.youtube.com/watch?v=_qUPnnROxvY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AE577-83C1-4972-8693-FC64D03990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07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https://www.youtube.com/watch?v=CDsNZJTWw0w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AE577-83C1-4972-8693-FC64D039903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17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61D0-8C02-4D39-A633-C950880E75FE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BE972-566F-428C-B8F8-DE5EFBE879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71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61D0-8C02-4D39-A633-C950880E75FE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BE972-566F-428C-B8F8-DE5EFBE879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89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61D0-8C02-4D39-A633-C950880E75FE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BE972-566F-428C-B8F8-DE5EFBE879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207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61D0-8C02-4D39-A633-C950880E75FE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BE972-566F-428C-B8F8-DE5EFBE879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6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61D0-8C02-4D39-A633-C950880E75FE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BE972-566F-428C-B8F8-DE5EFBE879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8519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61D0-8C02-4D39-A633-C950880E75FE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BE972-566F-428C-B8F8-DE5EFBE879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90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61D0-8C02-4D39-A633-C950880E75FE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BE972-566F-428C-B8F8-DE5EFBE879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97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61D0-8C02-4D39-A633-C950880E75FE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BE972-566F-428C-B8F8-DE5EFBE879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8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61D0-8C02-4D39-A633-C950880E75FE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BE972-566F-428C-B8F8-DE5EFBE879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49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61D0-8C02-4D39-A633-C950880E75FE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BE972-566F-428C-B8F8-DE5EFBE879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10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61D0-8C02-4D39-A633-C950880E75FE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BE972-566F-428C-B8F8-DE5EFBE879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53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61D0-8C02-4D39-A633-C950880E75FE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BE972-566F-428C-B8F8-DE5EFBE879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35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61D0-8C02-4D39-A633-C950880E75FE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BE972-566F-428C-B8F8-DE5EFBE879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61D0-8C02-4D39-A633-C950880E75FE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BE972-566F-428C-B8F8-DE5EFBE879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5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61D0-8C02-4D39-A633-C950880E75FE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BE972-566F-428C-B8F8-DE5EFBE879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10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61D0-8C02-4D39-A633-C950880E75FE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BE972-566F-428C-B8F8-DE5EFBE879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58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061D0-8C02-4D39-A633-C950880E75FE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D7BE972-566F-428C-B8F8-DE5EFBE879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youtube.com/watch?v=S6WpvBHdk1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youtube.com/watch?v=G1Intxsu3UE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.com/lit/ds/symlink/ina126.pdf" TargetMode="Externa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hyperlink" Target="https://www.youtube.com/watch?feature=player_embedded&amp;v=Ie0ZOlUM7e4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hyperlink" Target="https://www.youtube.com/watch?time_continue=47&amp;v=qF2wCb-OWM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qFLjuj-l_f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qUPnnROxv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DsNZJTWw0w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xBIYnrwNSJo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hyperlink" Target="http://www.youtube.com/watch?v=9admxMAm0x0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ti.com/lit/ds/symlink/lm747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ectronic-basics.com/2011/10/differential-amplifier.html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XogtrK4g5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od_Blagojevich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1" dirty="0" smtClean="0"/>
              <a:t>Op</a:t>
            </a:r>
            <a:r>
              <a:rPr lang="en-US" dirty="0" smtClean="0"/>
              <a:t>erational </a:t>
            </a:r>
            <a:r>
              <a:rPr lang="en-US" b="1" i="1" dirty="0" smtClean="0"/>
              <a:t>Amp</a:t>
            </a:r>
            <a:r>
              <a:rPr lang="en-US" dirty="0" smtClean="0"/>
              <a:t>lifiers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Golden Rules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09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Sharon Jones and the Dap Kings:</a:t>
            </a:r>
            <a:br>
              <a:rPr lang="en-US" dirty="0" smtClean="0"/>
            </a:br>
            <a:r>
              <a:rPr lang="en-US" sz="2700" dirty="0" smtClean="0"/>
              <a:t>Spanning the audible spectrum low, mid, and high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5715000"/>
            <a:ext cx="4038600" cy="304800"/>
          </a:xfrm>
        </p:spPr>
        <p:txBody>
          <a:bodyPr>
            <a:normAutofit fontScale="92500"/>
          </a:bodyPr>
          <a:lstStyle/>
          <a:p>
            <a:r>
              <a:rPr lang="en-US" sz="1000" dirty="0" smtClean="0"/>
              <a:t>http://jazzcapital.net/artists/sharon-jones-and-the-dap-kings.php</a:t>
            </a:r>
            <a:endParaRPr lang="en-US" sz="1000" dirty="0"/>
          </a:p>
        </p:txBody>
      </p:sp>
      <p:pic>
        <p:nvPicPr>
          <p:cNvPr id="5122" name="Picture 2" descr="http://jazzcapital.net/images/SharonDapKings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930400"/>
            <a:ext cx="5491890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43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(Inverting)</a:t>
            </a:r>
            <a:endParaRPr lang="en-US" dirty="0"/>
          </a:p>
        </p:txBody>
      </p:sp>
      <p:pic>
        <p:nvPicPr>
          <p:cNvPr id="1027" name="Picture 3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200"/>
            <a:ext cx="4572000" cy="273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623" y="4953000"/>
            <a:ext cx="550237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799" y="2441448"/>
            <a:ext cx="3605463" cy="274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592216" y="4133393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Audio mixer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524000" y="5672050"/>
            <a:ext cx="3352800" cy="1128860"/>
            <a:chOff x="1524000" y="5672050"/>
            <a:chExt cx="3352800" cy="1128860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1524000" y="5708075"/>
              <a:ext cx="0" cy="5334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2667000" y="5672050"/>
              <a:ext cx="0" cy="47936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3810000" y="5688675"/>
              <a:ext cx="0" cy="47936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4876800" y="5708075"/>
              <a:ext cx="0" cy="47936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676400" y="6400800"/>
              <a:ext cx="27731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Garamond" panose="02020404030301010803" pitchFamily="18" charset="0"/>
                </a:rPr>
                <a:t>Weights for weighted sum</a:t>
              </a:r>
              <a:endParaRPr lang="en-US" sz="2000" dirty="0"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21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86200"/>
            <a:ext cx="8229600" cy="2438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Sharon Jones of the Dap Kings just messaged:  “Circuits class!  Silly trombone player got his slobber all over our mixer last night. We need help right away, b/c we have a hot concert tonight.   Any chance you could build the band some an audio mixer? </a:t>
            </a:r>
            <a:r>
              <a:rPr lang="en-US" sz="2000" dirty="0">
                <a:solidFill>
                  <a:schemeClr val="tx1"/>
                </a:solidFill>
              </a:rPr>
              <a:t>W</a:t>
            </a:r>
            <a:r>
              <a:rPr lang="en-US" sz="2000" dirty="0" smtClean="0">
                <a:solidFill>
                  <a:schemeClr val="tx1"/>
                </a:solidFill>
              </a:rPr>
              <a:t>e need vocals, electric guitar and drums all on mixed a single track. Also, we want to be able to independently  control the relative volume (gain) of each instrument between the range of 1/10 (very muted) and 10 (very loud).  Please, help us!.”</a:t>
            </a:r>
            <a:br>
              <a:rPr lang="en-US" sz="2000" dirty="0" smtClean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122" name="Picture 2" descr="http://jazzcapital.net/images/SharonDapKings3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228600"/>
            <a:ext cx="5181600" cy="3450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890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Cancelling </a:t>
            </a:r>
            <a:r>
              <a:rPr lang="en-US" dirty="0"/>
              <a:t>H</a:t>
            </a:r>
            <a:r>
              <a:rPr lang="en-US" dirty="0" smtClean="0"/>
              <a:t>eadphones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6187440"/>
            <a:ext cx="6314356" cy="441960"/>
          </a:xfrm>
        </p:spPr>
        <p:txBody>
          <a:bodyPr>
            <a:normAutofit/>
          </a:bodyPr>
          <a:lstStyle/>
          <a:p>
            <a:r>
              <a:rPr lang="en-US" sz="1000" dirty="0"/>
              <a:t>http://electronics.howstuffworks.com/gadgets/audio-music/noise-canceling-headphone3.htm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0" b="23969"/>
          <a:stretch/>
        </p:blipFill>
        <p:spPr bwMode="auto">
          <a:xfrm>
            <a:off x="304800" y="1524000"/>
            <a:ext cx="3848100" cy="242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static.ddmcdn.com/gif/noise-canceling-headphone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11531"/>
            <a:ext cx="4170512" cy="43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495800"/>
            <a:ext cx="3276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aramond" panose="02020404030301010803" pitchFamily="18" charset="0"/>
              </a:rPr>
              <a:t>Design an op-amp based circuit that acts as a noise canceling </a:t>
            </a:r>
            <a:r>
              <a:rPr lang="en-US" sz="2400" dirty="0" smtClean="0">
                <a:latin typeface="Garamond" panose="02020404030301010803" pitchFamily="18" charset="0"/>
              </a:rPr>
              <a:t>headphone. Use op-amps in summing and inverting </a:t>
            </a:r>
            <a:r>
              <a:rPr lang="en-US" sz="2400" dirty="0" err="1" smtClean="0">
                <a:latin typeface="Garamond" panose="02020404030301010803" pitchFamily="18" charset="0"/>
              </a:rPr>
              <a:t>configs</a:t>
            </a:r>
            <a:r>
              <a:rPr lang="en-US" sz="2400" dirty="0" smtClean="0">
                <a:latin typeface="Garamond" panose="02020404030301010803" pitchFamily="18" charset="0"/>
              </a:rPr>
              <a:t>.</a:t>
            </a:r>
            <a:endParaRPr lang="en-US" sz="2400" dirty="0" smtClean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1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 Amplifier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571176" y="2667000"/>
            <a:ext cx="3386137" cy="237807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half" idx="4294967295"/>
          </p:nvPr>
        </p:nvSpPr>
        <p:spPr>
          <a:xfrm>
            <a:off x="228600" y="2640623"/>
            <a:ext cx="2962275" cy="2584450"/>
          </a:xfrm>
        </p:spPr>
        <p:txBody>
          <a:bodyPr/>
          <a:lstStyle/>
          <a:p>
            <a:r>
              <a:rPr lang="en-US" dirty="0" smtClean="0"/>
              <a:t>Show that </a:t>
            </a:r>
            <a:r>
              <a:rPr lang="en-US" dirty="0" smtClean="0"/>
              <a:t>this op-amp outputs the difference between 2 inputs:</a:t>
            </a:r>
            <a:endParaRPr lang="en-US" dirty="0"/>
          </a:p>
          <a:p>
            <a:pPr marL="0" indent="0" algn="ctr">
              <a:buNone/>
            </a:pPr>
            <a:r>
              <a:rPr lang="en-US" sz="2000" dirty="0" err="1" smtClean="0"/>
              <a:t>V</a:t>
            </a:r>
            <a:r>
              <a:rPr lang="en-US" sz="2000" baseline="-25000" dirty="0" err="1" smtClean="0"/>
              <a:t>out</a:t>
            </a:r>
            <a:r>
              <a:rPr lang="en-US" sz="2000" dirty="0" smtClean="0"/>
              <a:t> = V</a:t>
            </a:r>
            <a:r>
              <a:rPr lang="en-US" sz="2000" baseline="-25000" dirty="0"/>
              <a:t>2</a:t>
            </a:r>
            <a:r>
              <a:rPr lang="en-US" sz="2000" dirty="0" smtClean="0"/>
              <a:t> – V</a:t>
            </a:r>
            <a:r>
              <a:rPr lang="en-US" sz="2000" baseline="-25000" dirty="0"/>
              <a:t>1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346631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609600"/>
            <a:ext cx="7162801" cy="1320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Instrumentation Amp</a:t>
            </a:r>
            <a:br>
              <a:rPr lang="en-US" dirty="0" smtClean="0"/>
            </a:br>
            <a:r>
              <a:rPr lang="en-US" dirty="0" smtClean="0"/>
              <a:t>(Better version of difference amp)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451276" y="2057400"/>
            <a:ext cx="2180492" cy="1502679"/>
            <a:chOff x="2362200" y="5016406"/>
            <a:chExt cx="2736611" cy="17530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2200" y="5016406"/>
              <a:ext cx="2736611" cy="175306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127274" y="5708273"/>
              <a:ext cx="954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INA 126</a:t>
              </a:r>
              <a:endParaRPr lang="en-US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609598" y="6421193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Figure credit: TI INA 126 datasheet:</a:t>
            </a:r>
          </a:p>
          <a:p>
            <a:r>
              <a:rPr lang="en-US" sz="1000" dirty="0" smtClean="0">
                <a:hlinkClick r:id="rId3"/>
              </a:rPr>
              <a:t>http</a:t>
            </a:r>
            <a:r>
              <a:rPr lang="en-US" sz="1000" dirty="0">
                <a:hlinkClick r:id="rId3"/>
              </a:rPr>
              <a:t>://</a:t>
            </a:r>
            <a:r>
              <a:rPr lang="en-US" sz="1000" dirty="0" smtClean="0">
                <a:hlinkClick r:id="rId3"/>
              </a:rPr>
              <a:t>www.ti.com/lit/ds/symlink/ina126.pdf</a:t>
            </a:r>
            <a:endParaRPr lang="en-US" sz="1000" dirty="0" smtClean="0"/>
          </a:p>
          <a:p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1722469" y="4244268"/>
            <a:ext cx="3889206" cy="2123658"/>
          </a:xfrm>
          <a:prstGeom prst="rect">
            <a:avLst/>
          </a:prstGeom>
          <a:noFill/>
          <a:ln cap="rnd">
            <a:solidFill>
              <a:schemeClr val="bg2">
                <a:lumMod val="50000"/>
              </a:schemeClr>
            </a:solidFill>
            <a:round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baseline="-25000" dirty="0" err="1" smtClean="0"/>
              <a:t>out</a:t>
            </a:r>
            <a:r>
              <a:rPr lang="en-US" dirty="0" smtClean="0"/>
              <a:t> = G(</a:t>
            </a:r>
            <a:r>
              <a:rPr lang="en-US" dirty="0" err="1" smtClean="0"/>
              <a:t>V</a:t>
            </a:r>
            <a:r>
              <a:rPr lang="en-US" baseline="30000" dirty="0" err="1" smtClean="0"/>
              <a:t>+</a:t>
            </a:r>
            <a:r>
              <a:rPr lang="en-US" baseline="-25000" dirty="0" err="1" smtClean="0"/>
              <a:t>in</a:t>
            </a:r>
            <a:r>
              <a:rPr lang="en-US" dirty="0" smtClean="0"/>
              <a:t> – V</a:t>
            </a:r>
            <a:r>
              <a:rPr lang="en-US" baseline="30000" dirty="0" smtClean="0"/>
              <a:t>-</a:t>
            </a:r>
            <a:r>
              <a:rPr lang="en-US" baseline="-25000" dirty="0" smtClean="0"/>
              <a:t>in</a:t>
            </a:r>
            <a:r>
              <a:rPr lang="en-US" dirty="0" smtClean="0"/>
              <a:t>) + V</a:t>
            </a:r>
            <a:r>
              <a:rPr lang="en-US" baseline="-25000" dirty="0" smtClean="0"/>
              <a:t>REF</a:t>
            </a:r>
          </a:p>
          <a:p>
            <a:endParaRPr lang="en-US" baseline="-25000" dirty="0" smtClean="0"/>
          </a:p>
          <a:p>
            <a:r>
              <a:rPr lang="en-US" dirty="0" smtClean="0"/>
              <a:t>G = 5 + 80k</a:t>
            </a:r>
            <a:r>
              <a:rPr lang="en-US" dirty="0" smtClean="0">
                <a:latin typeface="Symbol" panose="05050102010706020507" pitchFamily="18" charset="2"/>
              </a:rPr>
              <a:t>W</a:t>
            </a:r>
            <a:r>
              <a:rPr lang="en-US" dirty="0" smtClean="0"/>
              <a:t>/R</a:t>
            </a:r>
            <a:r>
              <a:rPr lang="en-US" baseline="-25000" dirty="0" smtClean="0"/>
              <a:t>G	  </a:t>
            </a:r>
            <a:r>
              <a:rPr lang="en-US" dirty="0" smtClean="0"/>
              <a:t>[voltage gain]</a:t>
            </a:r>
          </a:p>
          <a:p>
            <a:r>
              <a:rPr lang="en-US" dirty="0" smtClean="0"/>
              <a:t>R</a:t>
            </a:r>
            <a:r>
              <a:rPr lang="en-US" baseline="-25000" dirty="0" smtClean="0"/>
              <a:t>G</a:t>
            </a:r>
            <a:r>
              <a:rPr lang="en-US" dirty="0" smtClean="0"/>
              <a:t> </a:t>
            </a:r>
            <a:r>
              <a:rPr lang="en-US" dirty="0"/>
              <a:t>= gain setting resistor</a:t>
            </a:r>
          </a:p>
          <a:p>
            <a:endParaRPr lang="en-US" dirty="0" smtClean="0"/>
          </a:p>
          <a:p>
            <a:r>
              <a:rPr lang="en-US" dirty="0" smtClean="0"/>
              <a:t>V</a:t>
            </a:r>
            <a:r>
              <a:rPr lang="en-US" baseline="-25000" dirty="0" smtClean="0"/>
              <a:t>REF </a:t>
            </a:r>
            <a:r>
              <a:rPr lang="en-US" dirty="0"/>
              <a:t>= </a:t>
            </a:r>
            <a:r>
              <a:rPr lang="en-US" dirty="0" smtClean="0"/>
              <a:t>offset voltage (‘bias voltage’)</a:t>
            </a:r>
            <a:endParaRPr lang="en-US" baseline="-25000" dirty="0"/>
          </a:p>
          <a:p>
            <a:endParaRPr lang="en-US" dirty="0"/>
          </a:p>
          <a:p>
            <a:endParaRPr lang="en-US" baseline="-25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914400" y="1676401"/>
            <a:ext cx="5334000" cy="2514600"/>
            <a:chOff x="914400" y="1676401"/>
            <a:chExt cx="5334000" cy="2514600"/>
          </a:xfrm>
        </p:grpSpPr>
        <p:grpSp>
          <p:nvGrpSpPr>
            <p:cNvPr id="13" name="Group 12"/>
            <p:cNvGrpSpPr/>
            <p:nvPr/>
          </p:nvGrpSpPr>
          <p:grpSpPr>
            <a:xfrm>
              <a:off x="914400" y="1676401"/>
              <a:ext cx="5334000" cy="2514600"/>
              <a:chOff x="952498" y="1702473"/>
              <a:chExt cx="6477000" cy="295900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2498" y="1702473"/>
                <a:ext cx="6477000" cy="2959006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891020" y="2312376"/>
                <a:ext cx="489503" cy="333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2">
                        <a:lumMod val="25000"/>
                      </a:schemeClr>
                    </a:solidFill>
                  </a:rPr>
                  <a:t>40k</a:t>
                </a:r>
                <a:endParaRPr lang="en-US" sz="14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445368" y="2324055"/>
                <a:ext cx="489503" cy="333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2">
                        <a:lumMod val="25000"/>
                      </a:schemeClr>
                    </a:solidFill>
                  </a:rPr>
                  <a:t>40k</a:t>
                </a:r>
                <a:endParaRPr lang="en-US" sz="14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190998" y="2312376"/>
                <a:ext cx="489503" cy="333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2">
                        <a:lumMod val="25000"/>
                      </a:schemeClr>
                    </a:solidFill>
                  </a:rPr>
                  <a:t>1</a:t>
                </a:r>
                <a:r>
                  <a:rPr lang="en-US" sz="1400" dirty="0" smtClean="0">
                    <a:solidFill>
                      <a:schemeClr val="bg2">
                        <a:lumMod val="25000"/>
                      </a:schemeClr>
                    </a:solidFill>
                  </a:rPr>
                  <a:t>0k</a:t>
                </a:r>
                <a:endParaRPr lang="en-US" sz="14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983520" y="2303583"/>
                <a:ext cx="489503" cy="333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2">
                        <a:lumMod val="25000"/>
                      </a:schemeClr>
                    </a:solidFill>
                  </a:rPr>
                  <a:t>1</a:t>
                </a:r>
                <a:r>
                  <a:rPr lang="en-US" sz="1400" dirty="0" smtClean="0">
                    <a:solidFill>
                      <a:schemeClr val="bg2">
                        <a:lumMod val="25000"/>
                      </a:schemeClr>
                    </a:solidFill>
                  </a:rPr>
                  <a:t>0k</a:t>
                </a:r>
                <a:endParaRPr lang="en-US" sz="14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104480" y="2478085"/>
              <a:ext cx="2300643" cy="326252"/>
              <a:chOff x="2104480" y="2478085"/>
              <a:chExt cx="2300643" cy="32625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302156" y="2496560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b</a:t>
                </a:r>
                <a:endParaRPr lang="en-US" sz="14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132291" y="2478085"/>
                <a:ext cx="2728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c</a:t>
                </a:r>
                <a:endParaRPr lang="en-US" sz="14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104480" y="2488010"/>
                <a:ext cx="2792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a</a:t>
                </a:r>
                <a:endParaRPr lang="en-US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858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measure a difference?</a:t>
            </a:r>
            <a:endParaRPr lang="en-US" dirty="0"/>
          </a:p>
        </p:txBody>
      </p:sp>
      <p:pic>
        <p:nvPicPr>
          <p:cNvPr id="3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56000" t="33333" r="16800" b="41667"/>
          <a:stretch>
            <a:fillRect/>
          </a:stretch>
        </p:blipFill>
        <p:spPr bwMode="auto">
          <a:xfrm>
            <a:off x="756677" y="1414721"/>
            <a:ext cx="455980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17103" y="3162299"/>
            <a:ext cx="266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Neural Prosthetic Hands</a:t>
            </a:r>
            <a:endParaRPr lang="en-US" dirty="0"/>
          </a:p>
        </p:txBody>
      </p:sp>
      <p:pic>
        <p:nvPicPr>
          <p:cNvPr id="2052" name="Picture 4" descr="https://www.omega.com/Temperature/images/SA1XL_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44" y="4201589"/>
            <a:ext cx="2240518" cy="224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47592" y="5794934"/>
            <a:ext cx="296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Measurement</a:t>
            </a:r>
            <a:endParaRPr lang="en-US" dirty="0"/>
          </a:p>
        </p:txBody>
      </p:sp>
      <p:pic>
        <p:nvPicPr>
          <p:cNvPr id="8" name="Picture 10" descr="Joel Kuehner, associate professor of physics, Washington and Lee Universit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4282558"/>
            <a:ext cx="1676400" cy="1117600"/>
          </a:xfrm>
          <a:prstGeom prst="rect">
            <a:avLst/>
          </a:prstGeom>
          <a:noFill/>
        </p:spPr>
      </p:pic>
      <p:pic>
        <p:nvPicPr>
          <p:cNvPr id="2054" name="Picture 6" descr="Image result for emg sensi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 bwMode="auto">
          <a:xfrm>
            <a:off x="5715000" y="1270000"/>
            <a:ext cx="2590800" cy="234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81000" y="3896242"/>
            <a:ext cx="792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599" y="6600056"/>
            <a:ext cx="5171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Image credits: i-limb.com, </a:t>
            </a:r>
            <a:r>
              <a:rPr lang="en-US" sz="1000" dirty="0" err="1" smtClean="0"/>
              <a:t>hackaday,com</a:t>
            </a:r>
            <a:r>
              <a:rPr lang="en-US" sz="1000" dirty="0" smtClean="0"/>
              <a:t>, wlu.edu, omega.com, explainthatstuff.com</a:t>
            </a:r>
            <a:endParaRPr lang="en-US" sz="1000" dirty="0"/>
          </a:p>
        </p:txBody>
      </p:sp>
      <p:pic>
        <p:nvPicPr>
          <p:cNvPr id="2056" name="Picture 8" descr="How a typical thermocouple is wired into a circuit with a voltage amplifier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03" y="4311165"/>
            <a:ext cx="3558921" cy="118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66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more applications</a:t>
            </a:r>
            <a:endParaRPr lang="en-US" dirty="0"/>
          </a:p>
        </p:txBody>
      </p:sp>
      <p:pic>
        <p:nvPicPr>
          <p:cNvPr id="3074" name="Picture 2" descr="Image result for photovolta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89" y="1290515"/>
            <a:ext cx="4678207" cy="26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06511" y="3429000"/>
            <a:ext cx="28171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Photovoltaic solar cells </a:t>
            </a:r>
            <a:r>
              <a:rPr lang="en-US" dirty="0"/>
              <a:t>produce a variable output DC current that is proportional to their size and the amount of solar radiation falling upon the silicon wafer.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599" y="6611779"/>
            <a:ext cx="57626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http://www.alternative-energy-tutorials.com/solar-power/photovoltaics.html</a:t>
            </a:r>
          </a:p>
        </p:txBody>
      </p:sp>
      <p:pic>
        <p:nvPicPr>
          <p:cNvPr id="3076" name="Picture 4" descr="Deep-UV probing method detects electron transfer in photovolta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3" y="4219926"/>
            <a:ext cx="4149760" cy="232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657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429000"/>
            <a:ext cx="2869292" cy="2693436"/>
          </a:xfrm>
          <a:prstGeom prst="rect">
            <a:avLst/>
          </a:prstGeom>
        </p:spPr>
      </p:pic>
      <p:pic>
        <p:nvPicPr>
          <p:cNvPr id="2050" name="Picture 2" descr="Image result for civil structural environmental heal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08" y="1301019"/>
            <a:ext cx="5867400" cy="190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omega.com/Pressure/images/SGD_LINEAR1-AXIS_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66038"/>
            <a:ext cx="2019359" cy="201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663720"/>
            <a:ext cx="6883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Structural Health Monitoring: Measuring Mechanical Deformation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086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Buffer (“Voltage Follower”)</a:t>
            </a:r>
            <a:endParaRPr lang="en-US" dirty="0"/>
          </a:p>
        </p:txBody>
      </p:sp>
      <p:pic>
        <p:nvPicPr>
          <p:cNvPr id="2050" name="Picture 2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524000"/>
            <a:ext cx="365464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b="28000"/>
          <a:stretch>
            <a:fillRect/>
          </a:stretch>
        </p:blipFill>
        <p:spPr bwMode="auto">
          <a:xfrm>
            <a:off x="1219200" y="3276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6019800"/>
            <a:ext cx="309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Isolates high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s</a:t>
            </a:r>
            <a:r>
              <a:rPr lang="en-US" dirty="0" smtClean="0"/>
              <a:t> from low R</a:t>
            </a:r>
            <a:r>
              <a:rPr lang="en-US" baseline="-25000" dirty="0" smtClean="0"/>
              <a:t>L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191000"/>
            <a:ext cx="30003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017198" y="2171338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it anytime you want to get a voltage measurement without disturbing the circuit you are trying to measure</a:t>
            </a:r>
          </a:p>
        </p:txBody>
      </p:sp>
    </p:spTree>
    <p:extLst>
      <p:ext uri="{BB962C8B-B14F-4D97-AF65-F5344CB8AC3E}">
        <p14:creationId xmlns:p14="http://schemas.microsoft.com/office/powerpoint/2010/main" val="399355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BPF + Op-amp: Applications</a:t>
            </a:r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1111" t="15977" r="10185" b="9949"/>
          <a:stretch>
            <a:fillRect/>
          </a:stretch>
        </p:blipFill>
        <p:spPr bwMode="auto">
          <a:xfrm>
            <a:off x="457200" y="1752600"/>
            <a:ext cx="3912394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 l="63742" t="51170" r="12281" b="22514"/>
          <a:stretch>
            <a:fillRect/>
          </a:stretch>
        </p:blipFill>
        <p:spPr bwMode="auto">
          <a:xfrm>
            <a:off x="4419600" y="1724032"/>
            <a:ext cx="4495800" cy="197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/>
          <a:srcRect l="62573" t="20468" r="12281" b="53216"/>
          <a:stretch>
            <a:fillRect/>
          </a:stretch>
        </p:blipFill>
        <p:spPr bwMode="auto">
          <a:xfrm>
            <a:off x="4419600" y="3886200"/>
            <a:ext cx="455083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066800" y="6096000"/>
            <a:ext cx="647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smtClean="0"/>
              <a:t>Proceedings of the 24</a:t>
            </a:r>
            <a:r>
              <a:rPr lang="en-US" sz="1000" i="1" baseline="30000" dirty="0" smtClean="0"/>
              <a:t>th</a:t>
            </a:r>
            <a:r>
              <a:rPr lang="en-US" sz="1000" i="1" dirty="0" smtClean="0"/>
              <a:t> International Modal Analysis Conference (IMAC XXIV), St. Louis, MO, January 30 - February 2, 2006</a:t>
            </a:r>
          </a:p>
          <a:p>
            <a:r>
              <a:rPr lang="en-US" sz="1000" dirty="0" smtClean="0"/>
              <a:t>http://www.wang.ce.gatech.edu/publication_pdfs/Conference_Papers/IMACXXIVLynch.pdf</a:t>
            </a:r>
            <a:endParaRPr lang="en-US" sz="1000" dirty="0"/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 cstate="print"/>
          <a:srcRect l="54667" t="41667" r="2667" b="41667"/>
          <a:stretch>
            <a:fillRect/>
          </a:stretch>
        </p:blipFill>
        <p:spPr bwMode="auto">
          <a:xfrm>
            <a:off x="0" y="4038600"/>
            <a:ext cx="926592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4876800"/>
            <a:ext cx="3124200" cy="228600"/>
          </a:xfrm>
          <a:prstGeom prst="rect">
            <a:avLst/>
          </a:prstGeom>
          <a:solidFill>
            <a:srgbClr val="C14B64">
              <a:alpha val="2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057400" y="76200"/>
          <a:ext cx="5105399" cy="6607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Acrobat Document" r:id="rId3" imgW="5829076" imgH="7543759" progId="AcroExch.Document.7">
                  <p:embed/>
                </p:oleObj>
              </mc:Choice>
              <mc:Fallback>
                <p:oleObj name="Acrobat Document" r:id="rId3" imgW="5829076" imgH="7543759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76200"/>
                        <a:ext cx="5105399" cy="66075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67000" y="5486400"/>
            <a:ext cx="163455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200" dirty="0" smtClean="0"/>
              <a:t>(A)  Inverting amp</a:t>
            </a:r>
          </a:p>
          <a:p>
            <a:pPr marL="342900" indent="-342900"/>
            <a:r>
              <a:rPr lang="en-US" sz="1200" dirty="0" smtClean="0"/>
              <a:t>(B)   Summer</a:t>
            </a:r>
          </a:p>
          <a:p>
            <a:pPr marL="342900" indent="-342900"/>
            <a:r>
              <a:rPr lang="en-US" sz="1200" dirty="0" smtClean="0"/>
              <a:t>(C)   Non-inverting amp</a:t>
            </a:r>
          </a:p>
          <a:p>
            <a:pPr marL="342900" indent="-342900"/>
            <a:r>
              <a:rPr lang="en-US" sz="1200" dirty="0" smtClean="0"/>
              <a:t>(D)   Buffer</a:t>
            </a:r>
          </a:p>
          <a:p>
            <a:pPr marL="342900" indent="-342900"/>
            <a:r>
              <a:rPr lang="en-US" sz="1200" dirty="0" smtClean="0"/>
              <a:t>(E)   Comparator</a:t>
            </a:r>
          </a:p>
          <a:p>
            <a:pPr marL="342900" indent="-342900">
              <a:buAutoNum type="alphaUcParenBoth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Op-amps: Part 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Instrumentation Amp &amp; Active Filters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9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Instrumenting Prosthetic Hand: The </a:t>
            </a:r>
            <a:r>
              <a:rPr lang="en-US" u="sng" dirty="0" err="1" smtClean="0"/>
              <a:t>E</a:t>
            </a:r>
            <a:r>
              <a:rPr lang="en-US" dirty="0" err="1" smtClean="0"/>
              <a:t>lectro</a:t>
            </a:r>
            <a:r>
              <a:rPr lang="en-US" u="sng" dirty="0" err="1" smtClean="0"/>
              <a:t>M</a:t>
            </a:r>
            <a:r>
              <a:rPr lang="en-US" dirty="0" err="1" smtClean="0"/>
              <a:t>yo</a:t>
            </a:r>
            <a:r>
              <a:rPr lang="en-US" u="sng" dirty="0" err="1" smtClean="0"/>
              <a:t>G</a:t>
            </a:r>
            <a:r>
              <a:rPr lang="en-US" dirty="0" err="1" smtClean="0"/>
              <a:t>ram</a:t>
            </a:r>
            <a:endParaRPr lang="en-US" dirty="0"/>
          </a:p>
        </p:txBody>
      </p:sp>
      <p:pic>
        <p:nvPicPr>
          <p:cNvPr id="2355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6000" t="33333" r="16800" b="41667"/>
          <a:stretch>
            <a:fillRect/>
          </a:stretch>
        </p:blipFill>
        <p:spPr bwMode="auto">
          <a:xfrm>
            <a:off x="1828800" y="2895600"/>
            <a:ext cx="5181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438400" y="34290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http://www.touchbionics.com/products/active-prostheses/i-limb-ultra/</a:t>
            </a:r>
            <a:endParaRPr lang="en-US" sz="1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measure the EMG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 descr="http://www.lowerextremityreview.com/wp-content/uploads/2011/03/3shoes-Figur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828800"/>
            <a:ext cx="5044109" cy="331470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2400" y="6611779"/>
            <a:ext cx="4953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http://lowerextremityreview.com/article/unstable-shoe-designs-functional-implications</a:t>
            </a:r>
            <a:endParaRPr lang="en-US" sz="1000" dirty="0"/>
          </a:p>
        </p:txBody>
      </p:sp>
      <p:pic>
        <p:nvPicPr>
          <p:cNvPr id="30724" name="Picture 4" descr="http://www.vibrationtrainingdevice.com/VG-Evolution/emg-elettrodi-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828800"/>
            <a:ext cx="2895600" cy="365914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28600" y="64008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http://www.vibrationtrainingdevice.com/VG-Evolution-I-Vibrogym.htm</a:t>
            </a:r>
            <a:endParaRPr lang="en-US" sz="10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419600" y="4343400"/>
            <a:ext cx="457200" cy="12954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105400" y="3657600"/>
            <a:ext cx="1295400" cy="18288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14800" y="5562600"/>
            <a:ext cx="1447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Skin electrodes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5791296" y="5528846"/>
            <a:ext cx="1938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Filters and Amplifiers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2001" t="20000" r="1333" b="15000"/>
          <a:stretch>
            <a:fillRect/>
          </a:stretch>
        </p:blipFill>
        <p:spPr bwMode="auto">
          <a:xfrm>
            <a:off x="838200" y="2133600"/>
            <a:ext cx="7112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0" y="4572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Instrumentation Amplifier: What’s Inside the Box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23333" t="30555" r="70000" b="59829"/>
          <a:stretch>
            <a:fillRect/>
          </a:stretch>
        </p:blipFill>
        <p:spPr bwMode="auto">
          <a:xfrm>
            <a:off x="5943600" y="533400"/>
            <a:ext cx="198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648200" y="5486400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Difference Amplifier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97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ElectroMyoGram</a:t>
            </a:r>
            <a:r>
              <a:rPr lang="en-US" dirty="0" smtClean="0"/>
              <a:t> (EMG)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45" y="1524000"/>
            <a:ext cx="8906295" cy="37337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95600" y="56388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Image from </a:t>
            </a:r>
            <a:r>
              <a:rPr lang="en-US" sz="1000" dirty="0" err="1" smtClean="0"/>
              <a:t>Intan</a:t>
            </a:r>
            <a:r>
              <a:rPr lang="en-US" sz="1000" dirty="0" smtClean="0"/>
              <a:t> Technologies RHD2000 series datasheet (intantech.com)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Problem: Helping Hand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067" y="1558875"/>
            <a:ext cx="2455334" cy="189345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53555"/>
            <a:ext cx="2743200" cy="194343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1566432"/>
            <a:ext cx="3041183" cy="193055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2866" y="3733800"/>
            <a:ext cx="7154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 </a:t>
            </a:r>
            <a:r>
              <a:rPr lang="en-US" b="1" u="sng" dirty="0" smtClean="0"/>
              <a:t>Raw signal of muscle contraction measured on the skin: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0.2 – 2 mV in amplitude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Frequencies of interest are </a:t>
            </a:r>
            <a:r>
              <a:rPr lang="en-US" dirty="0"/>
              <a:t>5</a:t>
            </a:r>
            <a:r>
              <a:rPr lang="en-US" dirty="0" smtClean="0"/>
              <a:t> - 1000 Hz. Lots of other sources of noise outside this frequency band.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r>
              <a:rPr lang="en-US" b="1" u="sng" dirty="0" smtClean="0"/>
              <a:t>Design a system that</a:t>
            </a:r>
            <a:r>
              <a:rPr lang="en-US" dirty="0" smtClean="0"/>
              <a:t>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Outputs ~ 2 -5 V amplitude when muscle contracts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Contains frequency content (“potentially”) related to muscle contractions only.</a:t>
            </a:r>
          </a:p>
        </p:txBody>
      </p:sp>
    </p:spTree>
    <p:extLst>
      <p:ext uri="{BB962C8B-B14F-4D97-AF65-F5344CB8AC3E}">
        <p14:creationId xmlns:p14="http://schemas.microsoft.com/office/powerpoint/2010/main" val="419272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Neural Prosthetics in Real Life</a:t>
            </a:r>
            <a:endParaRPr lang="en-US" dirty="0"/>
          </a:p>
        </p:txBody>
      </p:sp>
      <p:pic>
        <p:nvPicPr>
          <p:cNvPr id="6146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" t="12778" r="71615" b="19497"/>
          <a:stretch/>
        </p:blipFill>
        <p:spPr bwMode="auto">
          <a:xfrm>
            <a:off x="2362200" y="1676400"/>
            <a:ext cx="4165600" cy="309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54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Meet the Parents: Lie Detector Circuit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96131" y="3325019"/>
            <a:ext cx="27146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8000" t="25000" r="70667" b="45000"/>
          <a:stretch>
            <a:fillRect/>
          </a:stretch>
        </p:blipFill>
        <p:spPr bwMode="auto">
          <a:xfrm>
            <a:off x="2743200" y="1524000"/>
            <a:ext cx="3810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276600" y="6096000"/>
            <a:ext cx="260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Skin conductance vs. time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7545" y="2286000"/>
            <a:ext cx="7342055" cy="4114800"/>
            <a:chOff x="877824" y="2362200"/>
            <a:chExt cx="5206965" cy="4027251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295400" y="2362200"/>
              <a:ext cx="0" cy="40272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1295400" y="4419600"/>
              <a:ext cx="381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Freeform 4"/>
            <p:cNvSpPr/>
            <p:nvPr/>
          </p:nvSpPr>
          <p:spPr>
            <a:xfrm>
              <a:off x="1307592" y="3478172"/>
              <a:ext cx="3968496" cy="1788772"/>
            </a:xfrm>
            <a:custGeom>
              <a:avLst/>
              <a:gdLst>
                <a:gd name="connsiteX0" fmla="*/ 0 w 3968496"/>
                <a:gd name="connsiteY0" fmla="*/ 1249276 h 1788772"/>
                <a:gd name="connsiteX1" fmla="*/ 128016 w 3968496"/>
                <a:gd name="connsiteY1" fmla="*/ 1240132 h 1788772"/>
                <a:gd name="connsiteX2" fmla="*/ 137160 w 3968496"/>
                <a:gd name="connsiteY2" fmla="*/ 1212700 h 1788772"/>
                <a:gd name="connsiteX3" fmla="*/ 173736 w 3968496"/>
                <a:gd name="connsiteY3" fmla="*/ 1148692 h 1788772"/>
                <a:gd name="connsiteX4" fmla="*/ 182880 w 3968496"/>
                <a:gd name="connsiteY4" fmla="*/ 1121260 h 1788772"/>
                <a:gd name="connsiteX5" fmla="*/ 219456 w 3968496"/>
                <a:gd name="connsiteY5" fmla="*/ 1066396 h 1788772"/>
                <a:gd name="connsiteX6" fmla="*/ 237744 w 3968496"/>
                <a:gd name="connsiteY6" fmla="*/ 1038964 h 1788772"/>
                <a:gd name="connsiteX7" fmla="*/ 320040 w 3968496"/>
                <a:gd name="connsiteY7" fmla="*/ 1048108 h 1788772"/>
                <a:gd name="connsiteX8" fmla="*/ 365760 w 3968496"/>
                <a:gd name="connsiteY8" fmla="*/ 1102972 h 1788772"/>
                <a:gd name="connsiteX9" fmla="*/ 402336 w 3968496"/>
                <a:gd name="connsiteY9" fmla="*/ 1157836 h 1788772"/>
                <a:gd name="connsiteX10" fmla="*/ 411480 w 3968496"/>
                <a:gd name="connsiteY10" fmla="*/ 1185268 h 1788772"/>
                <a:gd name="connsiteX11" fmla="*/ 448056 w 3968496"/>
                <a:gd name="connsiteY11" fmla="*/ 1212700 h 1788772"/>
                <a:gd name="connsiteX12" fmla="*/ 502920 w 3968496"/>
                <a:gd name="connsiteY12" fmla="*/ 1194412 h 1788772"/>
                <a:gd name="connsiteX13" fmla="*/ 530352 w 3968496"/>
                <a:gd name="connsiteY13" fmla="*/ 1148692 h 1788772"/>
                <a:gd name="connsiteX14" fmla="*/ 548640 w 3968496"/>
                <a:gd name="connsiteY14" fmla="*/ 1121260 h 1788772"/>
                <a:gd name="connsiteX15" fmla="*/ 557784 w 3968496"/>
                <a:gd name="connsiteY15" fmla="*/ 938380 h 1788772"/>
                <a:gd name="connsiteX16" fmla="*/ 566928 w 3968496"/>
                <a:gd name="connsiteY16" fmla="*/ 892660 h 1788772"/>
                <a:gd name="connsiteX17" fmla="*/ 576072 w 3968496"/>
                <a:gd name="connsiteY17" fmla="*/ 353164 h 1788772"/>
                <a:gd name="connsiteX18" fmla="*/ 612648 w 3968496"/>
                <a:gd name="connsiteY18" fmla="*/ 225148 h 1788772"/>
                <a:gd name="connsiteX19" fmla="*/ 630936 w 3968496"/>
                <a:gd name="connsiteY19" fmla="*/ 170284 h 1788772"/>
                <a:gd name="connsiteX20" fmla="*/ 640080 w 3968496"/>
                <a:gd name="connsiteY20" fmla="*/ 142852 h 1788772"/>
                <a:gd name="connsiteX21" fmla="*/ 667512 w 3968496"/>
                <a:gd name="connsiteY21" fmla="*/ 97132 h 1788772"/>
                <a:gd name="connsiteX22" fmla="*/ 731520 w 3968496"/>
                <a:gd name="connsiteY22" fmla="*/ 14836 h 1788772"/>
                <a:gd name="connsiteX23" fmla="*/ 768096 w 3968496"/>
                <a:gd name="connsiteY23" fmla="*/ 5692 h 1788772"/>
                <a:gd name="connsiteX24" fmla="*/ 822960 w 3968496"/>
                <a:gd name="connsiteY24" fmla="*/ 14836 h 1788772"/>
                <a:gd name="connsiteX25" fmla="*/ 868680 w 3968496"/>
                <a:gd name="connsiteY25" fmla="*/ 33124 h 1788772"/>
                <a:gd name="connsiteX26" fmla="*/ 896112 w 3968496"/>
                <a:gd name="connsiteY26" fmla="*/ 42268 h 1788772"/>
                <a:gd name="connsiteX27" fmla="*/ 914400 w 3968496"/>
                <a:gd name="connsiteY27" fmla="*/ 344020 h 1788772"/>
                <a:gd name="connsiteX28" fmla="*/ 932688 w 3968496"/>
                <a:gd name="connsiteY28" fmla="*/ 389740 h 1788772"/>
                <a:gd name="connsiteX29" fmla="*/ 987552 w 3968496"/>
                <a:gd name="connsiteY29" fmla="*/ 517756 h 1788772"/>
                <a:gd name="connsiteX30" fmla="*/ 1042416 w 3968496"/>
                <a:gd name="connsiteY30" fmla="*/ 554332 h 1788772"/>
                <a:gd name="connsiteX31" fmla="*/ 1106424 w 3968496"/>
                <a:gd name="connsiteY31" fmla="*/ 600052 h 1788772"/>
                <a:gd name="connsiteX32" fmla="*/ 1124712 w 3968496"/>
                <a:gd name="connsiteY32" fmla="*/ 627484 h 1788772"/>
                <a:gd name="connsiteX33" fmla="*/ 1152144 w 3968496"/>
                <a:gd name="connsiteY33" fmla="*/ 654916 h 1788772"/>
                <a:gd name="connsiteX34" fmla="*/ 1161288 w 3968496"/>
                <a:gd name="connsiteY34" fmla="*/ 682348 h 1788772"/>
                <a:gd name="connsiteX35" fmla="*/ 1188720 w 3968496"/>
                <a:gd name="connsiteY35" fmla="*/ 764644 h 1788772"/>
                <a:gd name="connsiteX36" fmla="*/ 1216152 w 3968496"/>
                <a:gd name="connsiteY36" fmla="*/ 773788 h 1788772"/>
                <a:gd name="connsiteX37" fmla="*/ 1234440 w 3968496"/>
                <a:gd name="connsiteY37" fmla="*/ 810364 h 1788772"/>
                <a:gd name="connsiteX38" fmla="*/ 1261872 w 3968496"/>
                <a:gd name="connsiteY38" fmla="*/ 883516 h 1788772"/>
                <a:gd name="connsiteX39" fmla="*/ 1280160 w 3968496"/>
                <a:gd name="connsiteY39" fmla="*/ 965812 h 1788772"/>
                <a:gd name="connsiteX40" fmla="*/ 1289304 w 3968496"/>
                <a:gd name="connsiteY40" fmla="*/ 1002388 h 1788772"/>
                <a:gd name="connsiteX41" fmla="*/ 1307592 w 3968496"/>
                <a:gd name="connsiteY41" fmla="*/ 1029820 h 1788772"/>
                <a:gd name="connsiteX42" fmla="*/ 1325880 w 3968496"/>
                <a:gd name="connsiteY42" fmla="*/ 1102972 h 1788772"/>
                <a:gd name="connsiteX43" fmla="*/ 1335024 w 3968496"/>
                <a:gd name="connsiteY43" fmla="*/ 1130404 h 1788772"/>
                <a:gd name="connsiteX44" fmla="*/ 1353312 w 3968496"/>
                <a:gd name="connsiteY44" fmla="*/ 1194412 h 1788772"/>
                <a:gd name="connsiteX45" fmla="*/ 1371600 w 3968496"/>
                <a:gd name="connsiteY45" fmla="*/ 1377292 h 1788772"/>
                <a:gd name="connsiteX46" fmla="*/ 1408176 w 3968496"/>
                <a:gd name="connsiteY46" fmla="*/ 1468732 h 1788772"/>
                <a:gd name="connsiteX47" fmla="*/ 1444752 w 3968496"/>
                <a:gd name="connsiteY47" fmla="*/ 1605892 h 1788772"/>
                <a:gd name="connsiteX48" fmla="*/ 1490472 w 3968496"/>
                <a:gd name="connsiteY48" fmla="*/ 1679044 h 1788772"/>
                <a:gd name="connsiteX49" fmla="*/ 1517904 w 3968496"/>
                <a:gd name="connsiteY49" fmla="*/ 1724764 h 1788772"/>
                <a:gd name="connsiteX50" fmla="*/ 1563624 w 3968496"/>
                <a:gd name="connsiteY50" fmla="*/ 1788772 h 1788772"/>
                <a:gd name="connsiteX51" fmla="*/ 1591056 w 3968496"/>
                <a:gd name="connsiteY51" fmla="*/ 1743052 h 1788772"/>
                <a:gd name="connsiteX52" fmla="*/ 1618488 w 3968496"/>
                <a:gd name="connsiteY52" fmla="*/ 1642468 h 1788772"/>
                <a:gd name="connsiteX53" fmla="*/ 1627632 w 3968496"/>
                <a:gd name="connsiteY53" fmla="*/ 1615036 h 1788772"/>
                <a:gd name="connsiteX54" fmla="*/ 1627632 w 3968496"/>
                <a:gd name="connsiteY54" fmla="*/ 1386436 h 1788772"/>
                <a:gd name="connsiteX55" fmla="*/ 1655064 w 3968496"/>
                <a:gd name="connsiteY55" fmla="*/ 1377292 h 1788772"/>
                <a:gd name="connsiteX56" fmla="*/ 1673352 w 3968496"/>
                <a:gd name="connsiteY56" fmla="*/ 1349860 h 1788772"/>
                <a:gd name="connsiteX57" fmla="*/ 1709928 w 3968496"/>
                <a:gd name="connsiteY57" fmla="*/ 1230988 h 1788772"/>
                <a:gd name="connsiteX58" fmla="*/ 1719072 w 3968496"/>
                <a:gd name="connsiteY58" fmla="*/ 1157836 h 1788772"/>
                <a:gd name="connsiteX59" fmla="*/ 1709928 w 3968496"/>
                <a:gd name="connsiteY59" fmla="*/ 673204 h 1788772"/>
                <a:gd name="connsiteX60" fmla="*/ 1700784 w 3968496"/>
                <a:gd name="connsiteY60" fmla="*/ 581764 h 1788772"/>
                <a:gd name="connsiteX61" fmla="*/ 1719072 w 3968496"/>
                <a:gd name="connsiteY61" fmla="*/ 87988 h 1788772"/>
                <a:gd name="connsiteX62" fmla="*/ 1755648 w 3968496"/>
                <a:gd name="connsiteY62" fmla="*/ 97132 h 1788772"/>
                <a:gd name="connsiteX63" fmla="*/ 1810512 w 3968496"/>
                <a:gd name="connsiteY63" fmla="*/ 179428 h 1788772"/>
                <a:gd name="connsiteX64" fmla="*/ 1819656 w 3968496"/>
                <a:gd name="connsiteY64" fmla="*/ 216004 h 1788772"/>
                <a:gd name="connsiteX65" fmla="*/ 1837944 w 3968496"/>
                <a:gd name="connsiteY65" fmla="*/ 307444 h 1788772"/>
                <a:gd name="connsiteX66" fmla="*/ 1847088 w 3968496"/>
                <a:gd name="connsiteY66" fmla="*/ 344020 h 1788772"/>
                <a:gd name="connsiteX67" fmla="*/ 1865376 w 3968496"/>
                <a:gd name="connsiteY67" fmla="*/ 709780 h 1788772"/>
                <a:gd name="connsiteX68" fmla="*/ 1883664 w 3968496"/>
                <a:gd name="connsiteY68" fmla="*/ 801220 h 1788772"/>
                <a:gd name="connsiteX69" fmla="*/ 1892808 w 3968496"/>
                <a:gd name="connsiteY69" fmla="*/ 929236 h 1788772"/>
                <a:gd name="connsiteX70" fmla="*/ 1911096 w 3968496"/>
                <a:gd name="connsiteY70" fmla="*/ 1377292 h 1788772"/>
                <a:gd name="connsiteX71" fmla="*/ 1929384 w 3968496"/>
                <a:gd name="connsiteY71" fmla="*/ 1441300 h 1788772"/>
                <a:gd name="connsiteX72" fmla="*/ 2002536 w 3968496"/>
                <a:gd name="connsiteY72" fmla="*/ 1560172 h 1788772"/>
                <a:gd name="connsiteX73" fmla="*/ 2039112 w 3968496"/>
                <a:gd name="connsiteY73" fmla="*/ 1569316 h 1788772"/>
                <a:gd name="connsiteX74" fmla="*/ 2093976 w 3968496"/>
                <a:gd name="connsiteY74" fmla="*/ 1551028 h 1788772"/>
                <a:gd name="connsiteX75" fmla="*/ 2148840 w 3968496"/>
                <a:gd name="connsiteY75" fmla="*/ 1459588 h 1788772"/>
                <a:gd name="connsiteX76" fmla="*/ 2185416 w 3968496"/>
                <a:gd name="connsiteY76" fmla="*/ 1404724 h 1788772"/>
                <a:gd name="connsiteX77" fmla="*/ 2203704 w 3968496"/>
                <a:gd name="connsiteY77" fmla="*/ 1340716 h 1788772"/>
                <a:gd name="connsiteX78" fmla="*/ 2221992 w 3968496"/>
                <a:gd name="connsiteY78" fmla="*/ 1294996 h 1788772"/>
                <a:gd name="connsiteX79" fmla="*/ 2231136 w 3968496"/>
                <a:gd name="connsiteY79" fmla="*/ 673204 h 1788772"/>
                <a:gd name="connsiteX80" fmla="*/ 2249424 w 3968496"/>
                <a:gd name="connsiteY80" fmla="*/ 600052 h 1788772"/>
                <a:gd name="connsiteX81" fmla="*/ 2267712 w 3968496"/>
                <a:gd name="connsiteY81" fmla="*/ 563476 h 1788772"/>
                <a:gd name="connsiteX82" fmla="*/ 2295144 w 3968496"/>
                <a:gd name="connsiteY82" fmla="*/ 490324 h 1788772"/>
                <a:gd name="connsiteX83" fmla="*/ 2368296 w 3968496"/>
                <a:gd name="connsiteY83" fmla="*/ 453748 h 1788772"/>
                <a:gd name="connsiteX84" fmla="*/ 2377440 w 3968496"/>
                <a:gd name="connsiteY84" fmla="*/ 426316 h 1788772"/>
                <a:gd name="connsiteX85" fmla="*/ 2432304 w 3968496"/>
                <a:gd name="connsiteY85" fmla="*/ 380596 h 1788772"/>
                <a:gd name="connsiteX86" fmla="*/ 2478024 w 3968496"/>
                <a:gd name="connsiteY86" fmla="*/ 325732 h 1788772"/>
                <a:gd name="connsiteX87" fmla="*/ 2551176 w 3968496"/>
                <a:gd name="connsiteY87" fmla="*/ 261724 h 1788772"/>
                <a:gd name="connsiteX88" fmla="*/ 2606040 w 3968496"/>
                <a:gd name="connsiteY88" fmla="*/ 243436 h 1788772"/>
                <a:gd name="connsiteX89" fmla="*/ 2706624 w 3968496"/>
                <a:gd name="connsiteY89" fmla="*/ 252580 h 1788772"/>
                <a:gd name="connsiteX90" fmla="*/ 2761488 w 3968496"/>
                <a:gd name="connsiteY90" fmla="*/ 270868 h 1788772"/>
                <a:gd name="connsiteX91" fmla="*/ 2779776 w 3968496"/>
                <a:gd name="connsiteY91" fmla="*/ 325732 h 1788772"/>
                <a:gd name="connsiteX92" fmla="*/ 2788920 w 3968496"/>
                <a:gd name="connsiteY92" fmla="*/ 353164 h 1788772"/>
                <a:gd name="connsiteX93" fmla="*/ 2798064 w 3968496"/>
                <a:gd name="connsiteY93" fmla="*/ 389740 h 1788772"/>
                <a:gd name="connsiteX94" fmla="*/ 2825496 w 3968496"/>
                <a:gd name="connsiteY94" fmla="*/ 417172 h 1788772"/>
                <a:gd name="connsiteX95" fmla="*/ 2898648 w 3968496"/>
                <a:gd name="connsiteY95" fmla="*/ 499468 h 1788772"/>
                <a:gd name="connsiteX96" fmla="*/ 2953512 w 3968496"/>
                <a:gd name="connsiteY96" fmla="*/ 554332 h 1788772"/>
                <a:gd name="connsiteX97" fmla="*/ 2980944 w 3968496"/>
                <a:gd name="connsiteY97" fmla="*/ 581764 h 1788772"/>
                <a:gd name="connsiteX98" fmla="*/ 3008376 w 3968496"/>
                <a:gd name="connsiteY98" fmla="*/ 600052 h 1788772"/>
                <a:gd name="connsiteX99" fmla="*/ 3044952 w 3968496"/>
                <a:gd name="connsiteY99" fmla="*/ 664060 h 1788772"/>
                <a:gd name="connsiteX100" fmla="*/ 3054096 w 3968496"/>
                <a:gd name="connsiteY100" fmla="*/ 691492 h 1788772"/>
                <a:gd name="connsiteX101" fmla="*/ 3072384 w 3968496"/>
                <a:gd name="connsiteY101" fmla="*/ 718924 h 1788772"/>
                <a:gd name="connsiteX102" fmla="*/ 3090672 w 3968496"/>
                <a:gd name="connsiteY102" fmla="*/ 782932 h 1788772"/>
                <a:gd name="connsiteX103" fmla="*/ 3099816 w 3968496"/>
                <a:gd name="connsiteY103" fmla="*/ 810364 h 1788772"/>
                <a:gd name="connsiteX104" fmla="*/ 3136392 w 3968496"/>
                <a:gd name="connsiteY104" fmla="*/ 846940 h 1788772"/>
                <a:gd name="connsiteX105" fmla="*/ 3154680 w 3968496"/>
                <a:gd name="connsiteY105" fmla="*/ 874372 h 1788772"/>
                <a:gd name="connsiteX106" fmla="*/ 3163824 w 3968496"/>
                <a:gd name="connsiteY106" fmla="*/ 901804 h 1788772"/>
                <a:gd name="connsiteX107" fmla="*/ 3255264 w 3968496"/>
                <a:gd name="connsiteY107" fmla="*/ 984100 h 1788772"/>
                <a:gd name="connsiteX108" fmla="*/ 3273552 w 3968496"/>
                <a:gd name="connsiteY108" fmla="*/ 1020676 h 1788772"/>
                <a:gd name="connsiteX109" fmla="*/ 3282696 w 3968496"/>
                <a:gd name="connsiteY109" fmla="*/ 1048108 h 1788772"/>
                <a:gd name="connsiteX110" fmla="*/ 3300984 w 3968496"/>
                <a:gd name="connsiteY110" fmla="*/ 1075540 h 1788772"/>
                <a:gd name="connsiteX111" fmla="*/ 3319272 w 3968496"/>
                <a:gd name="connsiteY111" fmla="*/ 1130404 h 1788772"/>
                <a:gd name="connsiteX112" fmla="*/ 3337560 w 3968496"/>
                <a:gd name="connsiteY112" fmla="*/ 1194412 h 1788772"/>
                <a:gd name="connsiteX113" fmla="*/ 3401568 w 3968496"/>
                <a:gd name="connsiteY113" fmla="*/ 1304140 h 1788772"/>
                <a:gd name="connsiteX114" fmla="*/ 3456432 w 3968496"/>
                <a:gd name="connsiteY114" fmla="*/ 1294996 h 1788772"/>
                <a:gd name="connsiteX115" fmla="*/ 3511296 w 3968496"/>
                <a:gd name="connsiteY115" fmla="*/ 1221844 h 1788772"/>
                <a:gd name="connsiteX116" fmla="*/ 3529584 w 3968496"/>
                <a:gd name="connsiteY116" fmla="*/ 1194412 h 1788772"/>
                <a:gd name="connsiteX117" fmla="*/ 3557016 w 3968496"/>
                <a:gd name="connsiteY117" fmla="*/ 1020676 h 1788772"/>
                <a:gd name="connsiteX118" fmla="*/ 3639312 w 3968496"/>
                <a:gd name="connsiteY118" fmla="*/ 929236 h 1788772"/>
                <a:gd name="connsiteX119" fmla="*/ 3666744 w 3968496"/>
                <a:gd name="connsiteY119" fmla="*/ 910948 h 1788772"/>
                <a:gd name="connsiteX120" fmla="*/ 3703320 w 3968496"/>
                <a:gd name="connsiteY120" fmla="*/ 874372 h 1788772"/>
                <a:gd name="connsiteX121" fmla="*/ 3730752 w 3968496"/>
                <a:gd name="connsiteY121" fmla="*/ 865228 h 1788772"/>
                <a:gd name="connsiteX122" fmla="*/ 3767328 w 3968496"/>
                <a:gd name="connsiteY122" fmla="*/ 846940 h 1788772"/>
                <a:gd name="connsiteX123" fmla="*/ 3822192 w 3968496"/>
                <a:gd name="connsiteY123" fmla="*/ 828652 h 1788772"/>
                <a:gd name="connsiteX124" fmla="*/ 3913632 w 3968496"/>
                <a:gd name="connsiteY124" fmla="*/ 773788 h 1788772"/>
                <a:gd name="connsiteX125" fmla="*/ 3941064 w 3968496"/>
                <a:gd name="connsiteY125" fmla="*/ 755500 h 1788772"/>
                <a:gd name="connsiteX126" fmla="*/ 3968496 w 3968496"/>
                <a:gd name="connsiteY126" fmla="*/ 737212 h 178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3968496" h="1788772">
                  <a:moveTo>
                    <a:pt x="0" y="1249276"/>
                  </a:moveTo>
                  <a:cubicBezTo>
                    <a:pt x="42672" y="1246228"/>
                    <a:pt x="86680" y="1251155"/>
                    <a:pt x="128016" y="1240132"/>
                  </a:cubicBezTo>
                  <a:cubicBezTo>
                    <a:pt x="137329" y="1237648"/>
                    <a:pt x="132849" y="1221321"/>
                    <a:pt x="137160" y="1212700"/>
                  </a:cubicBezTo>
                  <a:cubicBezTo>
                    <a:pt x="183076" y="1120868"/>
                    <a:pt x="125643" y="1260909"/>
                    <a:pt x="173736" y="1148692"/>
                  </a:cubicBezTo>
                  <a:cubicBezTo>
                    <a:pt x="177533" y="1139833"/>
                    <a:pt x="178199" y="1129686"/>
                    <a:pt x="182880" y="1121260"/>
                  </a:cubicBezTo>
                  <a:cubicBezTo>
                    <a:pt x="193554" y="1102047"/>
                    <a:pt x="207264" y="1084684"/>
                    <a:pt x="219456" y="1066396"/>
                  </a:cubicBezTo>
                  <a:lnTo>
                    <a:pt x="237744" y="1038964"/>
                  </a:lnTo>
                  <a:cubicBezTo>
                    <a:pt x="265176" y="1042012"/>
                    <a:pt x="293660" y="1039991"/>
                    <a:pt x="320040" y="1048108"/>
                  </a:cubicBezTo>
                  <a:cubicBezTo>
                    <a:pt x="368954" y="1063158"/>
                    <a:pt x="348870" y="1072570"/>
                    <a:pt x="365760" y="1102972"/>
                  </a:cubicBezTo>
                  <a:cubicBezTo>
                    <a:pt x="376434" y="1122185"/>
                    <a:pt x="395385" y="1136984"/>
                    <a:pt x="402336" y="1157836"/>
                  </a:cubicBezTo>
                  <a:cubicBezTo>
                    <a:pt x="405384" y="1166980"/>
                    <a:pt x="405310" y="1177863"/>
                    <a:pt x="411480" y="1185268"/>
                  </a:cubicBezTo>
                  <a:cubicBezTo>
                    <a:pt x="421236" y="1196976"/>
                    <a:pt x="435864" y="1203556"/>
                    <a:pt x="448056" y="1212700"/>
                  </a:cubicBezTo>
                  <a:cubicBezTo>
                    <a:pt x="466344" y="1206604"/>
                    <a:pt x="487703" y="1206247"/>
                    <a:pt x="502920" y="1194412"/>
                  </a:cubicBezTo>
                  <a:cubicBezTo>
                    <a:pt x="516949" y="1183501"/>
                    <a:pt x="520932" y="1163763"/>
                    <a:pt x="530352" y="1148692"/>
                  </a:cubicBezTo>
                  <a:cubicBezTo>
                    <a:pt x="536177" y="1139373"/>
                    <a:pt x="542544" y="1130404"/>
                    <a:pt x="548640" y="1121260"/>
                  </a:cubicBezTo>
                  <a:cubicBezTo>
                    <a:pt x="551688" y="1060300"/>
                    <a:pt x="552917" y="999222"/>
                    <a:pt x="557784" y="938380"/>
                  </a:cubicBezTo>
                  <a:cubicBezTo>
                    <a:pt x="559023" y="922888"/>
                    <a:pt x="566443" y="908194"/>
                    <a:pt x="566928" y="892660"/>
                  </a:cubicBezTo>
                  <a:cubicBezTo>
                    <a:pt x="572546" y="712890"/>
                    <a:pt x="570454" y="532934"/>
                    <a:pt x="576072" y="353164"/>
                  </a:cubicBezTo>
                  <a:cubicBezTo>
                    <a:pt x="577094" y="320469"/>
                    <a:pt x="605964" y="245201"/>
                    <a:pt x="612648" y="225148"/>
                  </a:cubicBezTo>
                  <a:lnTo>
                    <a:pt x="630936" y="170284"/>
                  </a:lnTo>
                  <a:cubicBezTo>
                    <a:pt x="633984" y="161140"/>
                    <a:pt x="635121" y="151117"/>
                    <a:pt x="640080" y="142852"/>
                  </a:cubicBezTo>
                  <a:cubicBezTo>
                    <a:pt x="649224" y="127612"/>
                    <a:pt x="657970" y="112126"/>
                    <a:pt x="667512" y="97132"/>
                  </a:cubicBezTo>
                  <a:cubicBezTo>
                    <a:pt x="676833" y="82485"/>
                    <a:pt x="708802" y="27818"/>
                    <a:pt x="731520" y="14836"/>
                  </a:cubicBezTo>
                  <a:cubicBezTo>
                    <a:pt x="742431" y="8601"/>
                    <a:pt x="755904" y="8740"/>
                    <a:pt x="768096" y="5692"/>
                  </a:cubicBezTo>
                  <a:cubicBezTo>
                    <a:pt x="786384" y="8740"/>
                    <a:pt x="805073" y="9958"/>
                    <a:pt x="822960" y="14836"/>
                  </a:cubicBezTo>
                  <a:cubicBezTo>
                    <a:pt x="838796" y="19155"/>
                    <a:pt x="853311" y="27361"/>
                    <a:pt x="868680" y="33124"/>
                  </a:cubicBezTo>
                  <a:cubicBezTo>
                    <a:pt x="877705" y="36508"/>
                    <a:pt x="886968" y="39220"/>
                    <a:pt x="896112" y="42268"/>
                  </a:cubicBezTo>
                  <a:cubicBezTo>
                    <a:pt x="936297" y="162824"/>
                    <a:pt x="884913" y="0"/>
                    <a:pt x="914400" y="344020"/>
                  </a:cubicBezTo>
                  <a:cubicBezTo>
                    <a:pt x="915802" y="360374"/>
                    <a:pt x="927079" y="374314"/>
                    <a:pt x="932688" y="389740"/>
                  </a:cubicBezTo>
                  <a:cubicBezTo>
                    <a:pt x="942372" y="416372"/>
                    <a:pt x="966714" y="503864"/>
                    <a:pt x="987552" y="517756"/>
                  </a:cubicBezTo>
                  <a:cubicBezTo>
                    <a:pt x="1005840" y="529948"/>
                    <a:pt x="1024832" y="541144"/>
                    <a:pt x="1042416" y="554332"/>
                  </a:cubicBezTo>
                  <a:cubicBezTo>
                    <a:pt x="1087784" y="588358"/>
                    <a:pt x="1066312" y="573310"/>
                    <a:pt x="1106424" y="600052"/>
                  </a:cubicBezTo>
                  <a:cubicBezTo>
                    <a:pt x="1112520" y="609196"/>
                    <a:pt x="1117677" y="619041"/>
                    <a:pt x="1124712" y="627484"/>
                  </a:cubicBezTo>
                  <a:cubicBezTo>
                    <a:pt x="1132991" y="637418"/>
                    <a:pt x="1144971" y="644156"/>
                    <a:pt x="1152144" y="654916"/>
                  </a:cubicBezTo>
                  <a:cubicBezTo>
                    <a:pt x="1157491" y="662936"/>
                    <a:pt x="1158950" y="672997"/>
                    <a:pt x="1161288" y="682348"/>
                  </a:cubicBezTo>
                  <a:cubicBezTo>
                    <a:pt x="1167452" y="707005"/>
                    <a:pt x="1168440" y="744364"/>
                    <a:pt x="1188720" y="764644"/>
                  </a:cubicBezTo>
                  <a:cubicBezTo>
                    <a:pt x="1195536" y="771460"/>
                    <a:pt x="1207008" y="770740"/>
                    <a:pt x="1216152" y="773788"/>
                  </a:cubicBezTo>
                  <a:cubicBezTo>
                    <a:pt x="1222248" y="785980"/>
                    <a:pt x="1228904" y="797908"/>
                    <a:pt x="1234440" y="810364"/>
                  </a:cubicBezTo>
                  <a:cubicBezTo>
                    <a:pt x="1242170" y="827756"/>
                    <a:pt x="1255839" y="862402"/>
                    <a:pt x="1261872" y="883516"/>
                  </a:cubicBezTo>
                  <a:cubicBezTo>
                    <a:pt x="1273022" y="922541"/>
                    <a:pt x="1270732" y="923386"/>
                    <a:pt x="1280160" y="965812"/>
                  </a:cubicBezTo>
                  <a:cubicBezTo>
                    <a:pt x="1282886" y="978080"/>
                    <a:pt x="1284354" y="990837"/>
                    <a:pt x="1289304" y="1002388"/>
                  </a:cubicBezTo>
                  <a:cubicBezTo>
                    <a:pt x="1293633" y="1012489"/>
                    <a:pt x="1301496" y="1020676"/>
                    <a:pt x="1307592" y="1029820"/>
                  </a:cubicBezTo>
                  <a:cubicBezTo>
                    <a:pt x="1313688" y="1054204"/>
                    <a:pt x="1317932" y="1079127"/>
                    <a:pt x="1325880" y="1102972"/>
                  </a:cubicBezTo>
                  <a:cubicBezTo>
                    <a:pt x="1328928" y="1112116"/>
                    <a:pt x="1332376" y="1121136"/>
                    <a:pt x="1335024" y="1130404"/>
                  </a:cubicBezTo>
                  <a:cubicBezTo>
                    <a:pt x="1357987" y="1210776"/>
                    <a:pt x="1331388" y="1128639"/>
                    <a:pt x="1353312" y="1194412"/>
                  </a:cubicBezTo>
                  <a:cubicBezTo>
                    <a:pt x="1355198" y="1217047"/>
                    <a:pt x="1364129" y="1342428"/>
                    <a:pt x="1371600" y="1377292"/>
                  </a:cubicBezTo>
                  <a:cubicBezTo>
                    <a:pt x="1380074" y="1416839"/>
                    <a:pt x="1391254" y="1434888"/>
                    <a:pt x="1408176" y="1468732"/>
                  </a:cubicBezTo>
                  <a:cubicBezTo>
                    <a:pt x="1416867" y="1507843"/>
                    <a:pt x="1427030" y="1566903"/>
                    <a:pt x="1444752" y="1605892"/>
                  </a:cubicBezTo>
                  <a:cubicBezTo>
                    <a:pt x="1456015" y="1630670"/>
                    <a:pt x="1475820" y="1655601"/>
                    <a:pt x="1490472" y="1679044"/>
                  </a:cubicBezTo>
                  <a:cubicBezTo>
                    <a:pt x="1499892" y="1694115"/>
                    <a:pt x="1508484" y="1709693"/>
                    <a:pt x="1517904" y="1724764"/>
                  </a:cubicBezTo>
                  <a:cubicBezTo>
                    <a:pt x="1534618" y="1751506"/>
                    <a:pt x="1543505" y="1761946"/>
                    <a:pt x="1563624" y="1788772"/>
                  </a:cubicBezTo>
                  <a:cubicBezTo>
                    <a:pt x="1572768" y="1773532"/>
                    <a:pt x="1583702" y="1759232"/>
                    <a:pt x="1591056" y="1743052"/>
                  </a:cubicBezTo>
                  <a:cubicBezTo>
                    <a:pt x="1612853" y="1695100"/>
                    <a:pt x="1606697" y="1689631"/>
                    <a:pt x="1618488" y="1642468"/>
                  </a:cubicBezTo>
                  <a:cubicBezTo>
                    <a:pt x="1620826" y="1633117"/>
                    <a:pt x="1624584" y="1624180"/>
                    <a:pt x="1627632" y="1615036"/>
                  </a:cubicBezTo>
                  <a:cubicBezTo>
                    <a:pt x="1619802" y="1536734"/>
                    <a:pt x="1607665" y="1466305"/>
                    <a:pt x="1627632" y="1386436"/>
                  </a:cubicBezTo>
                  <a:cubicBezTo>
                    <a:pt x="1629970" y="1377085"/>
                    <a:pt x="1645920" y="1380340"/>
                    <a:pt x="1655064" y="1377292"/>
                  </a:cubicBezTo>
                  <a:cubicBezTo>
                    <a:pt x="1661160" y="1368148"/>
                    <a:pt x="1668437" y="1359690"/>
                    <a:pt x="1673352" y="1349860"/>
                  </a:cubicBezTo>
                  <a:cubicBezTo>
                    <a:pt x="1691014" y="1314536"/>
                    <a:pt x="1702911" y="1268410"/>
                    <a:pt x="1709928" y="1230988"/>
                  </a:cubicBezTo>
                  <a:cubicBezTo>
                    <a:pt x="1714457" y="1206835"/>
                    <a:pt x="1716024" y="1182220"/>
                    <a:pt x="1719072" y="1157836"/>
                  </a:cubicBezTo>
                  <a:cubicBezTo>
                    <a:pt x="1716024" y="996292"/>
                    <a:pt x="1715055" y="834695"/>
                    <a:pt x="1709928" y="673204"/>
                  </a:cubicBezTo>
                  <a:cubicBezTo>
                    <a:pt x="1708956" y="642587"/>
                    <a:pt x="1700784" y="612396"/>
                    <a:pt x="1700784" y="581764"/>
                  </a:cubicBezTo>
                  <a:cubicBezTo>
                    <a:pt x="1700784" y="149580"/>
                    <a:pt x="1673733" y="269345"/>
                    <a:pt x="1719072" y="87988"/>
                  </a:cubicBezTo>
                  <a:cubicBezTo>
                    <a:pt x="1731264" y="91036"/>
                    <a:pt x="1745422" y="89827"/>
                    <a:pt x="1755648" y="97132"/>
                  </a:cubicBezTo>
                  <a:cubicBezTo>
                    <a:pt x="1768981" y="106656"/>
                    <a:pt x="1804116" y="168769"/>
                    <a:pt x="1810512" y="179428"/>
                  </a:cubicBezTo>
                  <a:cubicBezTo>
                    <a:pt x="1813560" y="191620"/>
                    <a:pt x="1817023" y="203716"/>
                    <a:pt x="1819656" y="216004"/>
                  </a:cubicBezTo>
                  <a:cubicBezTo>
                    <a:pt x="1826169" y="246398"/>
                    <a:pt x="1830405" y="277288"/>
                    <a:pt x="1837944" y="307444"/>
                  </a:cubicBezTo>
                  <a:lnTo>
                    <a:pt x="1847088" y="344020"/>
                  </a:lnTo>
                  <a:cubicBezTo>
                    <a:pt x="1847972" y="363470"/>
                    <a:pt x="1861313" y="671855"/>
                    <a:pt x="1865376" y="709780"/>
                  </a:cubicBezTo>
                  <a:cubicBezTo>
                    <a:pt x="1868687" y="740687"/>
                    <a:pt x="1883664" y="801220"/>
                    <a:pt x="1883664" y="801220"/>
                  </a:cubicBezTo>
                  <a:cubicBezTo>
                    <a:pt x="1886712" y="843892"/>
                    <a:pt x="1891359" y="886480"/>
                    <a:pt x="1892808" y="929236"/>
                  </a:cubicBezTo>
                  <a:cubicBezTo>
                    <a:pt x="1901910" y="1197745"/>
                    <a:pt x="1868707" y="1221866"/>
                    <a:pt x="1911096" y="1377292"/>
                  </a:cubicBezTo>
                  <a:cubicBezTo>
                    <a:pt x="1916935" y="1398700"/>
                    <a:pt x="1920935" y="1420782"/>
                    <a:pt x="1929384" y="1441300"/>
                  </a:cubicBezTo>
                  <a:cubicBezTo>
                    <a:pt x="1937666" y="1461413"/>
                    <a:pt x="1967409" y="1540099"/>
                    <a:pt x="2002536" y="1560172"/>
                  </a:cubicBezTo>
                  <a:cubicBezTo>
                    <a:pt x="2013447" y="1566407"/>
                    <a:pt x="2026920" y="1566268"/>
                    <a:pt x="2039112" y="1569316"/>
                  </a:cubicBezTo>
                  <a:cubicBezTo>
                    <a:pt x="2057400" y="1563220"/>
                    <a:pt x="2080345" y="1564659"/>
                    <a:pt x="2093976" y="1551028"/>
                  </a:cubicBezTo>
                  <a:cubicBezTo>
                    <a:pt x="2119110" y="1525894"/>
                    <a:pt x="2129123" y="1489164"/>
                    <a:pt x="2148840" y="1459588"/>
                  </a:cubicBezTo>
                  <a:lnTo>
                    <a:pt x="2185416" y="1404724"/>
                  </a:lnTo>
                  <a:cubicBezTo>
                    <a:pt x="2191512" y="1383388"/>
                    <a:pt x="2196687" y="1361767"/>
                    <a:pt x="2203704" y="1340716"/>
                  </a:cubicBezTo>
                  <a:cubicBezTo>
                    <a:pt x="2208895" y="1325144"/>
                    <a:pt x="2221318" y="1311396"/>
                    <a:pt x="2221992" y="1294996"/>
                  </a:cubicBezTo>
                  <a:cubicBezTo>
                    <a:pt x="2230503" y="1087884"/>
                    <a:pt x="2225459" y="880413"/>
                    <a:pt x="2231136" y="673204"/>
                  </a:cubicBezTo>
                  <a:cubicBezTo>
                    <a:pt x="2231555" y="657915"/>
                    <a:pt x="2241949" y="617495"/>
                    <a:pt x="2249424" y="600052"/>
                  </a:cubicBezTo>
                  <a:cubicBezTo>
                    <a:pt x="2254794" y="587523"/>
                    <a:pt x="2261616" y="575668"/>
                    <a:pt x="2267712" y="563476"/>
                  </a:cubicBezTo>
                  <a:cubicBezTo>
                    <a:pt x="2271931" y="542380"/>
                    <a:pt x="2273241" y="505656"/>
                    <a:pt x="2295144" y="490324"/>
                  </a:cubicBezTo>
                  <a:cubicBezTo>
                    <a:pt x="2317478" y="474690"/>
                    <a:pt x="2368296" y="453748"/>
                    <a:pt x="2368296" y="453748"/>
                  </a:cubicBezTo>
                  <a:cubicBezTo>
                    <a:pt x="2371344" y="444604"/>
                    <a:pt x="2372093" y="434336"/>
                    <a:pt x="2377440" y="426316"/>
                  </a:cubicBezTo>
                  <a:cubicBezTo>
                    <a:pt x="2391521" y="405194"/>
                    <a:pt x="2412062" y="394090"/>
                    <a:pt x="2432304" y="380596"/>
                  </a:cubicBezTo>
                  <a:cubicBezTo>
                    <a:pt x="2477710" y="312488"/>
                    <a:pt x="2419352" y="396138"/>
                    <a:pt x="2478024" y="325732"/>
                  </a:cubicBezTo>
                  <a:cubicBezTo>
                    <a:pt x="2506746" y="291266"/>
                    <a:pt x="2490685" y="281888"/>
                    <a:pt x="2551176" y="261724"/>
                  </a:cubicBezTo>
                  <a:lnTo>
                    <a:pt x="2606040" y="243436"/>
                  </a:lnTo>
                  <a:cubicBezTo>
                    <a:pt x="2639568" y="246484"/>
                    <a:pt x="2673470" y="246729"/>
                    <a:pt x="2706624" y="252580"/>
                  </a:cubicBezTo>
                  <a:cubicBezTo>
                    <a:pt x="2725608" y="255930"/>
                    <a:pt x="2761488" y="270868"/>
                    <a:pt x="2761488" y="270868"/>
                  </a:cubicBezTo>
                  <a:lnTo>
                    <a:pt x="2779776" y="325732"/>
                  </a:lnTo>
                  <a:cubicBezTo>
                    <a:pt x="2782824" y="334876"/>
                    <a:pt x="2786582" y="343813"/>
                    <a:pt x="2788920" y="353164"/>
                  </a:cubicBezTo>
                  <a:cubicBezTo>
                    <a:pt x="2791968" y="365356"/>
                    <a:pt x="2791829" y="378829"/>
                    <a:pt x="2798064" y="389740"/>
                  </a:cubicBezTo>
                  <a:cubicBezTo>
                    <a:pt x="2804480" y="400968"/>
                    <a:pt x="2817557" y="406964"/>
                    <a:pt x="2825496" y="417172"/>
                  </a:cubicBezTo>
                  <a:cubicBezTo>
                    <a:pt x="2925918" y="546286"/>
                    <a:pt x="2806081" y="416157"/>
                    <a:pt x="2898648" y="499468"/>
                  </a:cubicBezTo>
                  <a:cubicBezTo>
                    <a:pt x="2917872" y="516770"/>
                    <a:pt x="2935224" y="536044"/>
                    <a:pt x="2953512" y="554332"/>
                  </a:cubicBezTo>
                  <a:cubicBezTo>
                    <a:pt x="2962656" y="563476"/>
                    <a:pt x="2970184" y="574591"/>
                    <a:pt x="2980944" y="581764"/>
                  </a:cubicBezTo>
                  <a:lnTo>
                    <a:pt x="3008376" y="600052"/>
                  </a:lnTo>
                  <a:cubicBezTo>
                    <a:pt x="3026742" y="627602"/>
                    <a:pt x="3031030" y="631576"/>
                    <a:pt x="3044952" y="664060"/>
                  </a:cubicBezTo>
                  <a:cubicBezTo>
                    <a:pt x="3048749" y="672919"/>
                    <a:pt x="3049785" y="682871"/>
                    <a:pt x="3054096" y="691492"/>
                  </a:cubicBezTo>
                  <a:cubicBezTo>
                    <a:pt x="3059011" y="701322"/>
                    <a:pt x="3067469" y="709094"/>
                    <a:pt x="3072384" y="718924"/>
                  </a:cubicBezTo>
                  <a:cubicBezTo>
                    <a:pt x="3079692" y="733540"/>
                    <a:pt x="3086766" y="769260"/>
                    <a:pt x="3090672" y="782932"/>
                  </a:cubicBezTo>
                  <a:cubicBezTo>
                    <a:pt x="3093320" y="792200"/>
                    <a:pt x="3094214" y="802521"/>
                    <a:pt x="3099816" y="810364"/>
                  </a:cubicBezTo>
                  <a:cubicBezTo>
                    <a:pt x="3109838" y="824394"/>
                    <a:pt x="3125171" y="833849"/>
                    <a:pt x="3136392" y="846940"/>
                  </a:cubicBezTo>
                  <a:cubicBezTo>
                    <a:pt x="3143544" y="855284"/>
                    <a:pt x="3149765" y="864542"/>
                    <a:pt x="3154680" y="874372"/>
                  </a:cubicBezTo>
                  <a:cubicBezTo>
                    <a:pt x="3158991" y="882993"/>
                    <a:pt x="3157906" y="894196"/>
                    <a:pt x="3163824" y="901804"/>
                  </a:cubicBezTo>
                  <a:cubicBezTo>
                    <a:pt x="3194456" y="941188"/>
                    <a:pt x="3218626" y="956622"/>
                    <a:pt x="3255264" y="984100"/>
                  </a:cubicBezTo>
                  <a:cubicBezTo>
                    <a:pt x="3261360" y="996292"/>
                    <a:pt x="3268182" y="1008147"/>
                    <a:pt x="3273552" y="1020676"/>
                  </a:cubicBezTo>
                  <a:cubicBezTo>
                    <a:pt x="3277349" y="1029535"/>
                    <a:pt x="3278385" y="1039487"/>
                    <a:pt x="3282696" y="1048108"/>
                  </a:cubicBezTo>
                  <a:cubicBezTo>
                    <a:pt x="3287611" y="1057938"/>
                    <a:pt x="3296521" y="1065497"/>
                    <a:pt x="3300984" y="1075540"/>
                  </a:cubicBezTo>
                  <a:cubicBezTo>
                    <a:pt x="3308813" y="1093156"/>
                    <a:pt x="3314597" y="1111702"/>
                    <a:pt x="3319272" y="1130404"/>
                  </a:cubicBezTo>
                  <a:cubicBezTo>
                    <a:pt x="3323152" y="1145924"/>
                    <a:pt x="3330272" y="1178379"/>
                    <a:pt x="3337560" y="1194412"/>
                  </a:cubicBezTo>
                  <a:cubicBezTo>
                    <a:pt x="3370938" y="1267844"/>
                    <a:pt x="3363376" y="1253218"/>
                    <a:pt x="3401568" y="1304140"/>
                  </a:cubicBezTo>
                  <a:cubicBezTo>
                    <a:pt x="3419856" y="1301092"/>
                    <a:pt x="3439849" y="1303287"/>
                    <a:pt x="3456432" y="1294996"/>
                  </a:cubicBezTo>
                  <a:cubicBezTo>
                    <a:pt x="3490738" y="1277843"/>
                    <a:pt x="3494712" y="1250867"/>
                    <a:pt x="3511296" y="1221844"/>
                  </a:cubicBezTo>
                  <a:cubicBezTo>
                    <a:pt x="3516748" y="1212302"/>
                    <a:pt x="3523488" y="1203556"/>
                    <a:pt x="3529584" y="1194412"/>
                  </a:cubicBezTo>
                  <a:cubicBezTo>
                    <a:pt x="3531679" y="1171365"/>
                    <a:pt x="3537524" y="1049914"/>
                    <a:pt x="3557016" y="1020676"/>
                  </a:cubicBezTo>
                  <a:cubicBezTo>
                    <a:pt x="3581584" y="983824"/>
                    <a:pt x="3596245" y="957948"/>
                    <a:pt x="3639312" y="929236"/>
                  </a:cubicBezTo>
                  <a:cubicBezTo>
                    <a:pt x="3648456" y="923140"/>
                    <a:pt x="3658400" y="918100"/>
                    <a:pt x="3666744" y="910948"/>
                  </a:cubicBezTo>
                  <a:cubicBezTo>
                    <a:pt x="3679835" y="899727"/>
                    <a:pt x="3689290" y="884394"/>
                    <a:pt x="3703320" y="874372"/>
                  </a:cubicBezTo>
                  <a:cubicBezTo>
                    <a:pt x="3711163" y="868770"/>
                    <a:pt x="3721893" y="869025"/>
                    <a:pt x="3730752" y="865228"/>
                  </a:cubicBezTo>
                  <a:cubicBezTo>
                    <a:pt x="3743281" y="859858"/>
                    <a:pt x="3754672" y="852002"/>
                    <a:pt x="3767328" y="846940"/>
                  </a:cubicBezTo>
                  <a:cubicBezTo>
                    <a:pt x="3785226" y="839781"/>
                    <a:pt x="3804950" y="837273"/>
                    <a:pt x="3822192" y="828652"/>
                  </a:cubicBezTo>
                  <a:cubicBezTo>
                    <a:pt x="3878427" y="800534"/>
                    <a:pt x="3847426" y="817925"/>
                    <a:pt x="3913632" y="773788"/>
                  </a:cubicBezTo>
                  <a:lnTo>
                    <a:pt x="3941064" y="755500"/>
                  </a:lnTo>
                  <a:lnTo>
                    <a:pt x="3968496" y="737212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26248" y="4152089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 (sec)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14400" y="4038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4400" y="35814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77824" y="4517136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4900" y="4885944"/>
              <a:ext cx="263976" cy="361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-2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219200" y="4724400"/>
              <a:ext cx="1524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219200" y="5068824"/>
              <a:ext cx="1524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19200" y="4114800"/>
              <a:ext cx="1524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219200" y="3791712"/>
              <a:ext cx="1524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295400" y="4114800"/>
              <a:ext cx="3810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313688" y="3791712"/>
              <a:ext cx="3810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295400" y="4724400"/>
              <a:ext cx="3810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316736" y="5050536"/>
              <a:ext cx="3810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/>
          <a:srcRect l="8778" t="42916" r="70722" b="34584"/>
          <a:stretch>
            <a:fillRect/>
          </a:stretch>
        </p:blipFill>
        <p:spPr bwMode="auto">
          <a:xfrm>
            <a:off x="1219200" y="381000"/>
            <a:ext cx="347133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257800" y="304800"/>
            <a:ext cx="2977418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Given: </a:t>
            </a:r>
          </a:p>
          <a:p>
            <a:r>
              <a:rPr lang="en-US" sz="1600" dirty="0" smtClean="0"/>
              <a:t>+/- </a:t>
            </a:r>
            <a:r>
              <a:rPr lang="en-US" sz="1600" dirty="0" err="1" smtClean="0"/>
              <a:t>V</a:t>
            </a:r>
            <a:r>
              <a:rPr lang="en-US" sz="1600" baseline="-25000" dirty="0" err="1" smtClean="0"/>
              <a:t>cc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= +/- 15 V</a:t>
            </a:r>
          </a:p>
          <a:p>
            <a:r>
              <a:rPr lang="en-US" sz="1600" dirty="0" smtClean="0"/>
              <a:t>Vs = 5 V, R1 = 4 k</a:t>
            </a:r>
            <a:r>
              <a:rPr lang="en-US" sz="1600" dirty="0" smtClean="0">
                <a:latin typeface="Symbol" pitchFamily="18" charset="2"/>
              </a:rPr>
              <a:t>W, </a:t>
            </a:r>
            <a:r>
              <a:rPr lang="en-US" sz="1600" dirty="0" smtClean="0"/>
              <a:t>R2 = 1 k</a:t>
            </a:r>
            <a:r>
              <a:rPr lang="en-US" sz="1600" dirty="0" smtClean="0">
                <a:latin typeface="Symbol" pitchFamily="18" charset="2"/>
              </a:rPr>
              <a:t>W</a:t>
            </a:r>
          </a:p>
          <a:p>
            <a:endParaRPr lang="en-US" dirty="0" smtClean="0">
              <a:latin typeface="Symbol" pitchFamily="18" charset="2"/>
            </a:endParaRPr>
          </a:p>
          <a:p>
            <a:r>
              <a:rPr lang="en-US" u="sng" dirty="0" smtClean="0"/>
              <a:t>Solve:</a:t>
            </a:r>
          </a:p>
          <a:p>
            <a:r>
              <a:rPr lang="en-US" sz="1600" dirty="0" smtClean="0"/>
              <a:t>For the input signal shown below,</a:t>
            </a:r>
          </a:p>
          <a:p>
            <a:r>
              <a:rPr lang="en-US" sz="1600" dirty="0" smtClean="0"/>
              <a:t>sketch </a:t>
            </a:r>
            <a:r>
              <a:rPr lang="en-US" sz="1600" dirty="0" err="1" smtClean="0"/>
              <a:t>v</a:t>
            </a:r>
            <a:r>
              <a:rPr lang="en-US" sz="1600" baseline="-25000" dirty="0" err="1" smtClean="0"/>
              <a:t>out</a:t>
            </a:r>
            <a:r>
              <a:rPr lang="en-US" sz="1600" dirty="0" smtClean="0"/>
              <a:t>(t) </a:t>
            </a:r>
          </a:p>
          <a:p>
            <a:endParaRPr lang="en-US" dirty="0" smtClean="0">
              <a:latin typeface="Symbol" pitchFamily="18" charset="2"/>
            </a:endParaRPr>
          </a:p>
          <a:p>
            <a:endParaRPr lang="en-US" dirty="0" smtClean="0">
              <a:latin typeface="Symbol" pitchFamily="18" charset="2"/>
            </a:endParaRP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14400" y="6096000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400" y="2667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2819400"/>
            <a:ext cx="2148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371600" y="6248400"/>
            <a:ext cx="2148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9600" y="205740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baseline="-25000" dirty="0" err="1" smtClean="0"/>
              <a:t>in</a:t>
            </a:r>
            <a:r>
              <a:rPr lang="en-US" dirty="0" smtClean="0"/>
              <a:t>(t) 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7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happens when we don’t monitor?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 descr="http://hoffstrizz.typepad.com/.a/6a0128773aba66970c0147e14b4497970b-800w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57400"/>
            <a:ext cx="4038600" cy="3078311"/>
          </a:xfrm>
          <a:prstGeom prst="rect">
            <a:avLst/>
          </a:prstGeom>
          <a:noFill/>
        </p:spPr>
      </p:pic>
      <p:pic>
        <p:nvPicPr>
          <p:cNvPr id="25604" name="Picture 4" descr="http://www.scientificamerican.com/media/inline/blog/Image/Bridge-collap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752600"/>
            <a:ext cx="2971800" cy="40005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35302" y="6248400"/>
            <a:ext cx="2779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Minneapolis, August 2007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05740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baseline="-25000" dirty="0" err="1" smtClean="0"/>
              <a:t>in</a:t>
            </a:r>
            <a:r>
              <a:rPr lang="en-US" dirty="0" smtClean="0"/>
              <a:t>(t) V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8778" t="42916" r="70722" b="34584"/>
          <a:stretch>
            <a:fillRect/>
          </a:stretch>
        </p:blipFill>
        <p:spPr bwMode="auto">
          <a:xfrm>
            <a:off x="1219200" y="381000"/>
            <a:ext cx="347133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57800" y="304800"/>
            <a:ext cx="2977418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Given: </a:t>
            </a:r>
          </a:p>
          <a:p>
            <a:r>
              <a:rPr lang="en-US" sz="1600" dirty="0" smtClean="0"/>
              <a:t>+/- </a:t>
            </a:r>
            <a:r>
              <a:rPr lang="en-US" sz="1600" dirty="0" err="1" smtClean="0"/>
              <a:t>V</a:t>
            </a:r>
            <a:r>
              <a:rPr lang="en-US" sz="1600" baseline="-25000" dirty="0" err="1" smtClean="0"/>
              <a:t>cc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= +/- 15 V</a:t>
            </a:r>
          </a:p>
          <a:p>
            <a:r>
              <a:rPr lang="en-US" sz="1600" dirty="0" smtClean="0"/>
              <a:t>Vs = 5 V, R1 = 4 k</a:t>
            </a:r>
            <a:r>
              <a:rPr lang="en-US" sz="1600" dirty="0" smtClean="0">
                <a:latin typeface="Symbol" pitchFamily="18" charset="2"/>
              </a:rPr>
              <a:t>W, </a:t>
            </a:r>
            <a:r>
              <a:rPr lang="en-US" sz="1600" dirty="0" smtClean="0"/>
              <a:t>R2 = 1 k</a:t>
            </a:r>
            <a:r>
              <a:rPr lang="en-US" sz="1600" dirty="0" smtClean="0">
                <a:latin typeface="Symbol" pitchFamily="18" charset="2"/>
              </a:rPr>
              <a:t>W</a:t>
            </a:r>
          </a:p>
          <a:p>
            <a:endParaRPr lang="en-US" dirty="0" smtClean="0">
              <a:latin typeface="Symbol" pitchFamily="18" charset="2"/>
            </a:endParaRPr>
          </a:p>
          <a:p>
            <a:r>
              <a:rPr lang="en-US" u="sng" dirty="0" smtClean="0"/>
              <a:t>Solve:</a:t>
            </a:r>
          </a:p>
          <a:p>
            <a:r>
              <a:rPr lang="en-US" sz="1600" dirty="0" smtClean="0"/>
              <a:t>For the input signal shown below,</a:t>
            </a:r>
          </a:p>
          <a:p>
            <a:r>
              <a:rPr lang="en-US" sz="1600" dirty="0" smtClean="0"/>
              <a:t>sketch </a:t>
            </a:r>
            <a:r>
              <a:rPr lang="en-US" sz="1600" dirty="0" err="1" smtClean="0"/>
              <a:t>v</a:t>
            </a:r>
            <a:r>
              <a:rPr lang="en-US" sz="1600" baseline="-25000" dirty="0" err="1" smtClean="0"/>
              <a:t>out</a:t>
            </a:r>
            <a:r>
              <a:rPr lang="en-US" sz="1600" dirty="0" smtClean="0"/>
              <a:t>(t) </a:t>
            </a:r>
          </a:p>
          <a:p>
            <a:endParaRPr lang="en-US" dirty="0" smtClean="0">
              <a:latin typeface="Symbol" pitchFamily="18" charset="2"/>
            </a:endParaRPr>
          </a:p>
          <a:p>
            <a:endParaRPr lang="en-US" dirty="0" smtClean="0">
              <a:latin typeface="Symbol" pitchFamily="18" charset="2"/>
            </a:endParaRP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38200" y="2286000"/>
            <a:ext cx="7342055" cy="4114800"/>
            <a:chOff x="877824" y="2362200"/>
            <a:chExt cx="5206965" cy="402725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95400" y="2362200"/>
              <a:ext cx="0" cy="40272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95400" y="4419600"/>
              <a:ext cx="381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1307592" y="3478172"/>
              <a:ext cx="3968496" cy="1788772"/>
            </a:xfrm>
            <a:custGeom>
              <a:avLst/>
              <a:gdLst>
                <a:gd name="connsiteX0" fmla="*/ 0 w 3968496"/>
                <a:gd name="connsiteY0" fmla="*/ 1249276 h 1788772"/>
                <a:gd name="connsiteX1" fmla="*/ 128016 w 3968496"/>
                <a:gd name="connsiteY1" fmla="*/ 1240132 h 1788772"/>
                <a:gd name="connsiteX2" fmla="*/ 137160 w 3968496"/>
                <a:gd name="connsiteY2" fmla="*/ 1212700 h 1788772"/>
                <a:gd name="connsiteX3" fmla="*/ 173736 w 3968496"/>
                <a:gd name="connsiteY3" fmla="*/ 1148692 h 1788772"/>
                <a:gd name="connsiteX4" fmla="*/ 182880 w 3968496"/>
                <a:gd name="connsiteY4" fmla="*/ 1121260 h 1788772"/>
                <a:gd name="connsiteX5" fmla="*/ 219456 w 3968496"/>
                <a:gd name="connsiteY5" fmla="*/ 1066396 h 1788772"/>
                <a:gd name="connsiteX6" fmla="*/ 237744 w 3968496"/>
                <a:gd name="connsiteY6" fmla="*/ 1038964 h 1788772"/>
                <a:gd name="connsiteX7" fmla="*/ 320040 w 3968496"/>
                <a:gd name="connsiteY7" fmla="*/ 1048108 h 1788772"/>
                <a:gd name="connsiteX8" fmla="*/ 365760 w 3968496"/>
                <a:gd name="connsiteY8" fmla="*/ 1102972 h 1788772"/>
                <a:gd name="connsiteX9" fmla="*/ 402336 w 3968496"/>
                <a:gd name="connsiteY9" fmla="*/ 1157836 h 1788772"/>
                <a:gd name="connsiteX10" fmla="*/ 411480 w 3968496"/>
                <a:gd name="connsiteY10" fmla="*/ 1185268 h 1788772"/>
                <a:gd name="connsiteX11" fmla="*/ 448056 w 3968496"/>
                <a:gd name="connsiteY11" fmla="*/ 1212700 h 1788772"/>
                <a:gd name="connsiteX12" fmla="*/ 502920 w 3968496"/>
                <a:gd name="connsiteY12" fmla="*/ 1194412 h 1788772"/>
                <a:gd name="connsiteX13" fmla="*/ 530352 w 3968496"/>
                <a:gd name="connsiteY13" fmla="*/ 1148692 h 1788772"/>
                <a:gd name="connsiteX14" fmla="*/ 548640 w 3968496"/>
                <a:gd name="connsiteY14" fmla="*/ 1121260 h 1788772"/>
                <a:gd name="connsiteX15" fmla="*/ 557784 w 3968496"/>
                <a:gd name="connsiteY15" fmla="*/ 938380 h 1788772"/>
                <a:gd name="connsiteX16" fmla="*/ 566928 w 3968496"/>
                <a:gd name="connsiteY16" fmla="*/ 892660 h 1788772"/>
                <a:gd name="connsiteX17" fmla="*/ 576072 w 3968496"/>
                <a:gd name="connsiteY17" fmla="*/ 353164 h 1788772"/>
                <a:gd name="connsiteX18" fmla="*/ 612648 w 3968496"/>
                <a:gd name="connsiteY18" fmla="*/ 225148 h 1788772"/>
                <a:gd name="connsiteX19" fmla="*/ 630936 w 3968496"/>
                <a:gd name="connsiteY19" fmla="*/ 170284 h 1788772"/>
                <a:gd name="connsiteX20" fmla="*/ 640080 w 3968496"/>
                <a:gd name="connsiteY20" fmla="*/ 142852 h 1788772"/>
                <a:gd name="connsiteX21" fmla="*/ 667512 w 3968496"/>
                <a:gd name="connsiteY21" fmla="*/ 97132 h 1788772"/>
                <a:gd name="connsiteX22" fmla="*/ 731520 w 3968496"/>
                <a:gd name="connsiteY22" fmla="*/ 14836 h 1788772"/>
                <a:gd name="connsiteX23" fmla="*/ 768096 w 3968496"/>
                <a:gd name="connsiteY23" fmla="*/ 5692 h 1788772"/>
                <a:gd name="connsiteX24" fmla="*/ 822960 w 3968496"/>
                <a:gd name="connsiteY24" fmla="*/ 14836 h 1788772"/>
                <a:gd name="connsiteX25" fmla="*/ 868680 w 3968496"/>
                <a:gd name="connsiteY25" fmla="*/ 33124 h 1788772"/>
                <a:gd name="connsiteX26" fmla="*/ 896112 w 3968496"/>
                <a:gd name="connsiteY26" fmla="*/ 42268 h 1788772"/>
                <a:gd name="connsiteX27" fmla="*/ 914400 w 3968496"/>
                <a:gd name="connsiteY27" fmla="*/ 344020 h 1788772"/>
                <a:gd name="connsiteX28" fmla="*/ 932688 w 3968496"/>
                <a:gd name="connsiteY28" fmla="*/ 389740 h 1788772"/>
                <a:gd name="connsiteX29" fmla="*/ 987552 w 3968496"/>
                <a:gd name="connsiteY29" fmla="*/ 517756 h 1788772"/>
                <a:gd name="connsiteX30" fmla="*/ 1042416 w 3968496"/>
                <a:gd name="connsiteY30" fmla="*/ 554332 h 1788772"/>
                <a:gd name="connsiteX31" fmla="*/ 1106424 w 3968496"/>
                <a:gd name="connsiteY31" fmla="*/ 600052 h 1788772"/>
                <a:gd name="connsiteX32" fmla="*/ 1124712 w 3968496"/>
                <a:gd name="connsiteY32" fmla="*/ 627484 h 1788772"/>
                <a:gd name="connsiteX33" fmla="*/ 1152144 w 3968496"/>
                <a:gd name="connsiteY33" fmla="*/ 654916 h 1788772"/>
                <a:gd name="connsiteX34" fmla="*/ 1161288 w 3968496"/>
                <a:gd name="connsiteY34" fmla="*/ 682348 h 1788772"/>
                <a:gd name="connsiteX35" fmla="*/ 1188720 w 3968496"/>
                <a:gd name="connsiteY35" fmla="*/ 764644 h 1788772"/>
                <a:gd name="connsiteX36" fmla="*/ 1216152 w 3968496"/>
                <a:gd name="connsiteY36" fmla="*/ 773788 h 1788772"/>
                <a:gd name="connsiteX37" fmla="*/ 1234440 w 3968496"/>
                <a:gd name="connsiteY37" fmla="*/ 810364 h 1788772"/>
                <a:gd name="connsiteX38" fmla="*/ 1261872 w 3968496"/>
                <a:gd name="connsiteY38" fmla="*/ 883516 h 1788772"/>
                <a:gd name="connsiteX39" fmla="*/ 1280160 w 3968496"/>
                <a:gd name="connsiteY39" fmla="*/ 965812 h 1788772"/>
                <a:gd name="connsiteX40" fmla="*/ 1289304 w 3968496"/>
                <a:gd name="connsiteY40" fmla="*/ 1002388 h 1788772"/>
                <a:gd name="connsiteX41" fmla="*/ 1307592 w 3968496"/>
                <a:gd name="connsiteY41" fmla="*/ 1029820 h 1788772"/>
                <a:gd name="connsiteX42" fmla="*/ 1325880 w 3968496"/>
                <a:gd name="connsiteY42" fmla="*/ 1102972 h 1788772"/>
                <a:gd name="connsiteX43" fmla="*/ 1335024 w 3968496"/>
                <a:gd name="connsiteY43" fmla="*/ 1130404 h 1788772"/>
                <a:gd name="connsiteX44" fmla="*/ 1353312 w 3968496"/>
                <a:gd name="connsiteY44" fmla="*/ 1194412 h 1788772"/>
                <a:gd name="connsiteX45" fmla="*/ 1371600 w 3968496"/>
                <a:gd name="connsiteY45" fmla="*/ 1377292 h 1788772"/>
                <a:gd name="connsiteX46" fmla="*/ 1408176 w 3968496"/>
                <a:gd name="connsiteY46" fmla="*/ 1468732 h 1788772"/>
                <a:gd name="connsiteX47" fmla="*/ 1444752 w 3968496"/>
                <a:gd name="connsiteY47" fmla="*/ 1605892 h 1788772"/>
                <a:gd name="connsiteX48" fmla="*/ 1490472 w 3968496"/>
                <a:gd name="connsiteY48" fmla="*/ 1679044 h 1788772"/>
                <a:gd name="connsiteX49" fmla="*/ 1517904 w 3968496"/>
                <a:gd name="connsiteY49" fmla="*/ 1724764 h 1788772"/>
                <a:gd name="connsiteX50" fmla="*/ 1563624 w 3968496"/>
                <a:gd name="connsiteY50" fmla="*/ 1788772 h 1788772"/>
                <a:gd name="connsiteX51" fmla="*/ 1591056 w 3968496"/>
                <a:gd name="connsiteY51" fmla="*/ 1743052 h 1788772"/>
                <a:gd name="connsiteX52" fmla="*/ 1618488 w 3968496"/>
                <a:gd name="connsiteY52" fmla="*/ 1642468 h 1788772"/>
                <a:gd name="connsiteX53" fmla="*/ 1627632 w 3968496"/>
                <a:gd name="connsiteY53" fmla="*/ 1615036 h 1788772"/>
                <a:gd name="connsiteX54" fmla="*/ 1627632 w 3968496"/>
                <a:gd name="connsiteY54" fmla="*/ 1386436 h 1788772"/>
                <a:gd name="connsiteX55" fmla="*/ 1655064 w 3968496"/>
                <a:gd name="connsiteY55" fmla="*/ 1377292 h 1788772"/>
                <a:gd name="connsiteX56" fmla="*/ 1673352 w 3968496"/>
                <a:gd name="connsiteY56" fmla="*/ 1349860 h 1788772"/>
                <a:gd name="connsiteX57" fmla="*/ 1709928 w 3968496"/>
                <a:gd name="connsiteY57" fmla="*/ 1230988 h 1788772"/>
                <a:gd name="connsiteX58" fmla="*/ 1719072 w 3968496"/>
                <a:gd name="connsiteY58" fmla="*/ 1157836 h 1788772"/>
                <a:gd name="connsiteX59" fmla="*/ 1709928 w 3968496"/>
                <a:gd name="connsiteY59" fmla="*/ 673204 h 1788772"/>
                <a:gd name="connsiteX60" fmla="*/ 1700784 w 3968496"/>
                <a:gd name="connsiteY60" fmla="*/ 581764 h 1788772"/>
                <a:gd name="connsiteX61" fmla="*/ 1719072 w 3968496"/>
                <a:gd name="connsiteY61" fmla="*/ 87988 h 1788772"/>
                <a:gd name="connsiteX62" fmla="*/ 1755648 w 3968496"/>
                <a:gd name="connsiteY62" fmla="*/ 97132 h 1788772"/>
                <a:gd name="connsiteX63" fmla="*/ 1810512 w 3968496"/>
                <a:gd name="connsiteY63" fmla="*/ 179428 h 1788772"/>
                <a:gd name="connsiteX64" fmla="*/ 1819656 w 3968496"/>
                <a:gd name="connsiteY64" fmla="*/ 216004 h 1788772"/>
                <a:gd name="connsiteX65" fmla="*/ 1837944 w 3968496"/>
                <a:gd name="connsiteY65" fmla="*/ 307444 h 1788772"/>
                <a:gd name="connsiteX66" fmla="*/ 1847088 w 3968496"/>
                <a:gd name="connsiteY66" fmla="*/ 344020 h 1788772"/>
                <a:gd name="connsiteX67" fmla="*/ 1865376 w 3968496"/>
                <a:gd name="connsiteY67" fmla="*/ 709780 h 1788772"/>
                <a:gd name="connsiteX68" fmla="*/ 1883664 w 3968496"/>
                <a:gd name="connsiteY68" fmla="*/ 801220 h 1788772"/>
                <a:gd name="connsiteX69" fmla="*/ 1892808 w 3968496"/>
                <a:gd name="connsiteY69" fmla="*/ 929236 h 1788772"/>
                <a:gd name="connsiteX70" fmla="*/ 1911096 w 3968496"/>
                <a:gd name="connsiteY70" fmla="*/ 1377292 h 1788772"/>
                <a:gd name="connsiteX71" fmla="*/ 1929384 w 3968496"/>
                <a:gd name="connsiteY71" fmla="*/ 1441300 h 1788772"/>
                <a:gd name="connsiteX72" fmla="*/ 2002536 w 3968496"/>
                <a:gd name="connsiteY72" fmla="*/ 1560172 h 1788772"/>
                <a:gd name="connsiteX73" fmla="*/ 2039112 w 3968496"/>
                <a:gd name="connsiteY73" fmla="*/ 1569316 h 1788772"/>
                <a:gd name="connsiteX74" fmla="*/ 2093976 w 3968496"/>
                <a:gd name="connsiteY74" fmla="*/ 1551028 h 1788772"/>
                <a:gd name="connsiteX75" fmla="*/ 2148840 w 3968496"/>
                <a:gd name="connsiteY75" fmla="*/ 1459588 h 1788772"/>
                <a:gd name="connsiteX76" fmla="*/ 2185416 w 3968496"/>
                <a:gd name="connsiteY76" fmla="*/ 1404724 h 1788772"/>
                <a:gd name="connsiteX77" fmla="*/ 2203704 w 3968496"/>
                <a:gd name="connsiteY77" fmla="*/ 1340716 h 1788772"/>
                <a:gd name="connsiteX78" fmla="*/ 2221992 w 3968496"/>
                <a:gd name="connsiteY78" fmla="*/ 1294996 h 1788772"/>
                <a:gd name="connsiteX79" fmla="*/ 2231136 w 3968496"/>
                <a:gd name="connsiteY79" fmla="*/ 673204 h 1788772"/>
                <a:gd name="connsiteX80" fmla="*/ 2249424 w 3968496"/>
                <a:gd name="connsiteY80" fmla="*/ 600052 h 1788772"/>
                <a:gd name="connsiteX81" fmla="*/ 2267712 w 3968496"/>
                <a:gd name="connsiteY81" fmla="*/ 563476 h 1788772"/>
                <a:gd name="connsiteX82" fmla="*/ 2295144 w 3968496"/>
                <a:gd name="connsiteY82" fmla="*/ 490324 h 1788772"/>
                <a:gd name="connsiteX83" fmla="*/ 2368296 w 3968496"/>
                <a:gd name="connsiteY83" fmla="*/ 453748 h 1788772"/>
                <a:gd name="connsiteX84" fmla="*/ 2377440 w 3968496"/>
                <a:gd name="connsiteY84" fmla="*/ 426316 h 1788772"/>
                <a:gd name="connsiteX85" fmla="*/ 2432304 w 3968496"/>
                <a:gd name="connsiteY85" fmla="*/ 380596 h 1788772"/>
                <a:gd name="connsiteX86" fmla="*/ 2478024 w 3968496"/>
                <a:gd name="connsiteY86" fmla="*/ 325732 h 1788772"/>
                <a:gd name="connsiteX87" fmla="*/ 2551176 w 3968496"/>
                <a:gd name="connsiteY87" fmla="*/ 261724 h 1788772"/>
                <a:gd name="connsiteX88" fmla="*/ 2606040 w 3968496"/>
                <a:gd name="connsiteY88" fmla="*/ 243436 h 1788772"/>
                <a:gd name="connsiteX89" fmla="*/ 2706624 w 3968496"/>
                <a:gd name="connsiteY89" fmla="*/ 252580 h 1788772"/>
                <a:gd name="connsiteX90" fmla="*/ 2761488 w 3968496"/>
                <a:gd name="connsiteY90" fmla="*/ 270868 h 1788772"/>
                <a:gd name="connsiteX91" fmla="*/ 2779776 w 3968496"/>
                <a:gd name="connsiteY91" fmla="*/ 325732 h 1788772"/>
                <a:gd name="connsiteX92" fmla="*/ 2788920 w 3968496"/>
                <a:gd name="connsiteY92" fmla="*/ 353164 h 1788772"/>
                <a:gd name="connsiteX93" fmla="*/ 2798064 w 3968496"/>
                <a:gd name="connsiteY93" fmla="*/ 389740 h 1788772"/>
                <a:gd name="connsiteX94" fmla="*/ 2825496 w 3968496"/>
                <a:gd name="connsiteY94" fmla="*/ 417172 h 1788772"/>
                <a:gd name="connsiteX95" fmla="*/ 2898648 w 3968496"/>
                <a:gd name="connsiteY95" fmla="*/ 499468 h 1788772"/>
                <a:gd name="connsiteX96" fmla="*/ 2953512 w 3968496"/>
                <a:gd name="connsiteY96" fmla="*/ 554332 h 1788772"/>
                <a:gd name="connsiteX97" fmla="*/ 2980944 w 3968496"/>
                <a:gd name="connsiteY97" fmla="*/ 581764 h 1788772"/>
                <a:gd name="connsiteX98" fmla="*/ 3008376 w 3968496"/>
                <a:gd name="connsiteY98" fmla="*/ 600052 h 1788772"/>
                <a:gd name="connsiteX99" fmla="*/ 3044952 w 3968496"/>
                <a:gd name="connsiteY99" fmla="*/ 664060 h 1788772"/>
                <a:gd name="connsiteX100" fmla="*/ 3054096 w 3968496"/>
                <a:gd name="connsiteY100" fmla="*/ 691492 h 1788772"/>
                <a:gd name="connsiteX101" fmla="*/ 3072384 w 3968496"/>
                <a:gd name="connsiteY101" fmla="*/ 718924 h 1788772"/>
                <a:gd name="connsiteX102" fmla="*/ 3090672 w 3968496"/>
                <a:gd name="connsiteY102" fmla="*/ 782932 h 1788772"/>
                <a:gd name="connsiteX103" fmla="*/ 3099816 w 3968496"/>
                <a:gd name="connsiteY103" fmla="*/ 810364 h 1788772"/>
                <a:gd name="connsiteX104" fmla="*/ 3136392 w 3968496"/>
                <a:gd name="connsiteY104" fmla="*/ 846940 h 1788772"/>
                <a:gd name="connsiteX105" fmla="*/ 3154680 w 3968496"/>
                <a:gd name="connsiteY105" fmla="*/ 874372 h 1788772"/>
                <a:gd name="connsiteX106" fmla="*/ 3163824 w 3968496"/>
                <a:gd name="connsiteY106" fmla="*/ 901804 h 1788772"/>
                <a:gd name="connsiteX107" fmla="*/ 3255264 w 3968496"/>
                <a:gd name="connsiteY107" fmla="*/ 984100 h 1788772"/>
                <a:gd name="connsiteX108" fmla="*/ 3273552 w 3968496"/>
                <a:gd name="connsiteY108" fmla="*/ 1020676 h 1788772"/>
                <a:gd name="connsiteX109" fmla="*/ 3282696 w 3968496"/>
                <a:gd name="connsiteY109" fmla="*/ 1048108 h 1788772"/>
                <a:gd name="connsiteX110" fmla="*/ 3300984 w 3968496"/>
                <a:gd name="connsiteY110" fmla="*/ 1075540 h 1788772"/>
                <a:gd name="connsiteX111" fmla="*/ 3319272 w 3968496"/>
                <a:gd name="connsiteY111" fmla="*/ 1130404 h 1788772"/>
                <a:gd name="connsiteX112" fmla="*/ 3337560 w 3968496"/>
                <a:gd name="connsiteY112" fmla="*/ 1194412 h 1788772"/>
                <a:gd name="connsiteX113" fmla="*/ 3401568 w 3968496"/>
                <a:gd name="connsiteY113" fmla="*/ 1304140 h 1788772"/>
                <a:gd name="connsiteX114" fmla="*/ 3456432 w 3968496"/>
                <a:gd name="connsiteY114" fmla="*/ 1294996 h 1788772"/>
                <a:gd name="connsiteX115" fmla="*/ 3511296 w 3968496"/>
                <a:gd name="connsiteY115" fmla="*/ 1221844 h 1788772"/>
                <a:gd name="connsiteX116" fmla="*/ 3529584 w 3968496"/>
                <a:gd name="connsiteY116" fmla="*/ 1194412 h 1788772"/>
                <a:gd name="connsiteX117" fmla="*/ 3557016 w 3968496"/>
                <a:gd name="connsiteY117" fmla="*/ 1020676 h 1788772"/>
                <a:gd name="connsiteX118" fmla="*/ 3639312 w 3968496"/>
                <a:gd name="connsiteY118" fmla="*/ 929236 h 1788772"/>
                <a:gd name="connsiteX119" fmla="*/ 3666744 w 3968496"/>
                <a:gd name="connsiteY119" fmla="*/ 910948 h 1788772"/>
                <a:gd name="connsiteX120" fmla="*/ 3703320 w 3968496"/>
                <a:gd name="connsiteY120" fmla="*/ 874372 h 1788772"/>
                <a:gd name="connsiteX121" fmla="*/ 3730752 w 3968496"/>
                <a:gd name="connsiteY121" fmla="*/ 865228 h 1788772"/>
                <a:gd name="connsiteX122" fmla="*/ 3767328 w 3968496"/>
                <a:gd name="connsiteY122" fmla="*/ 846940 h 1788772"/>
                <a:gd name="connsiteX123" fmla="*/ 3822192 w 3968496"/>
                <a:gd name="connsiteY123" fmla="*/ 828652 h 1788772"/>
                <a:gd name="connsiteX124" fmla="*/ 3913632 w 3968496"/>
                <a:gd name="connsiteY124" fmla="*/ 773788 h 1788772"/>
                <a:gd name="connsiteX125" fmla="*/ 3941064 w 3968496"/>
                <a:gd name="connsiteY125" fmla="*/ 755500 h 1788772"/>
                <a:gd name="connsiteX126" fmla="*/ 3968496 w 3968496"/>
                <a:gd name="connsiteY126" fmla="*/ 737212 h 178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3968496" h="1788772">
                  <a:moveTo>
                    <a:pt x="0" y="1249276"/>
                  </a:moveTo>
                  <a:cubicBezTo>
                    <a:pt x="42672" y="1246228"/>
                    <a:pt x="86680" y="1251155"/>
                    <a:pt x="128016" y="1240132"/>
                  </a:cubicBezTo>
                  <a:cubicBezTo>
                    <a:pt x="137329" y="1237648"/>
                    <a:pt x="132849" y="1221321"/>
                    <a:pt x="137160" y="1212700"/>
                  </a:cubicBezTo>
                  <a:cubicBezTo>
                    <a:pt x="183076" y="1120868"/>
                    <a:pt x="125643" y="1260909"/>
                    <a:pt x="173736" y="1148692"/>
                  </a:cubicBezTo>
                  <a:cubicBezTo>
                    <a:pt x="177533" y="1139833"/>
                    <a:pt x="178199" y="1129686"/>
                    <a:pt x="182880" y="1121260"/>
                  </a:cubicBezTo>
                  <a:cubicBezTo>
                    <a:pt x="193554" y="1102047"/>
                    <a:pt x="207264" y="1084684"/>
                    <a:pt x="219456" y="1066396"/>
                  </a:cubicBezTo>
                  <a:lnTo>
                    <a:pt x="237744" y="1038964"/>
                  </a:lnTo>
                  <a:cubicBezTo>
                    <a:pt x="265176" y="1042012"/>
                    <a:pt x="293660" y="1039991"/>
                    <a:pt x="320040" y="1048108"/>
                  </a:cubicBezTo>
                  <a:cubicBezTo>
                    <a:pt x="368954" y="1063158"/>
                    <a:pt x="348870" y="1072570"/>
                    <a:pt x="365760" y="1102972"/>
                  </a:cubicBezTo>
                  <a:cubicBezTo>
                    <a:pt x="376434" y="1122185"/>
                    <a:pt x="395385" y="1136984"/>
                    <a:pt x="402336" y="1157836"/>
                  </a:cubicBezTo>
                  <a:cubicBezTo>
                    <a:pt x="405384" y="1166980"/>
                    <a:pt x="405310" y="1177863"/>
                    <a:pt x="411480" y="1185268"/>
                  </a:cubicBezTo>
                  <a:cubicBezTo>
                    <a:pt x="421236" y="1196976"/>
                    <a:pt x="435864" y="1203556"/>
                    <a:pt x="448056" y="1212700"/>
                  </a:cubicBezTo>
                  <a:cubicBezTo>
                    <a:pt x="466344" y="1206604"/>
                    <a:pt x="487703" y="1206247"/>
                    <a:pt x="502920" y="1194412"/>
                  </a:cubicBezTo>
                  <a:cubicBezTo>
                    <a:pt x="516949" y="1183501"/>
                    <a:pt x="520932" y="1163763"/>
                    <a:pt x="530352" y="1148692"/>
                  </a:cubicBezTo>
                  <a:cubicBezTo>
                    <a:pt x="536177" y="1139373"/>
                    <a:pt x="542544" y="1130404"/>
                    <a:pt x="548640" y="1121260"/>
                  </a:cubicBezTo>
                  <a:cubicBezTo>
                    <a:pt x="551688" y="1060300"/>
                    <a:pt x="552917" y="999222"/>
                    <a:pt x="557784" y="938380"/>
                  </a:cubicBezTo>
                  <a:cubicBezTo>
                    <a:pt x="559023" y="922888"/>
                    <a:pt x="566443" y="908194"/>
                    <a:pt x="566928" y="892660"/>
                  </a:cubicBezTo>
                  <a:cubicBezTo>
                    <a:pt x="572546" y="712890"/>
                    <a:pt x="570454" y="532934"/>
                    <a:pt x="576072" y="353164"/>
                  </a:cubicBezTo>
                  <a:cubicBezTo>
                    <a:pt x="577094" y="320469"/>
                    <a:pt x="605964" y="245201"/>
                    <a:pt x="612648" y="225148"/>
                  </a:cubicBezTo>
                  <a:lnTo>
                    <a:pt x="630936" y="170284"/>
                  </a:lnTo>
                  <a:cubicBezTo>
                    <a:pt x="633984" y="161140"/>
                    <a:pt x="635121" y="151117"/>
                    <a:pt x="640080" y="142852"/>
                  </a:cubicBezTo>
                  <a:cubicBezTo>
                    <a:pt x="649224" y="127612"/>
                    <a:pt x="657970" y="112126"/>
                    <a:pt x="667512" y="97132"/>
                  </a:cubicBezTo>
                  <a:cubicBezTo>
                    <a:pt x="676833" y="82485"/>
                    <a:pt x="708802" y="27818"/>
                    <a:pt x="731520" y="14836"/>
                  </a:cubicBezTo>
                  <a:cubicBezTo>
                    <a:pt x="742431" y="8601"/>
                    <a:pt x="755904" y="8740"/>
                    <a:pt x="768096" y="5692"/>
                  </a:cubicBezTo>
                  <a:cubicBezTo>
                    <a:pt x="786384" y="8740"/>
                    <a:pt x="805073" y="9958"/>
                    <a:pt x="822960" y="14836"/>
                  </a:cubicBezTo>
                  <a:cubicBezTo>
                    <a:pt x="838796" y="19155"/>
                    <a:pt x="853311" y="27361"/>
                    <a:pt x="868680" y="33124"/>
                  </a:cubicBezTo>
                  <a:cubicBezTo>
                    <a:pt x="877705" y="36508"/>
                    <a:pt x="886968" y="39220"/>
                    <a:pt x="896112" y="42268"/>
                  </a:cubicBezTo>
                  <a:cubicBezTo>
                    <a:pt x="936297" y="162824"/>
                    <a:pt x="884913" y="0"/>
                    <a:pt x="914400" y="344020"/>
                  </a:cubicBezTo>
                  <a:cubicBezTo>
                    <a:pt x="915802" y="360374"/>
                    <a:pt x="927079" y="374314"/>
                    <a:pt x="932688" y="389740"/>
                  </a:cubicBezTo>
                  <a:cubicBezTo>
                    <a:pt x="942372" y="416372"/>
                    <a:pt x="966714" y="503864"/>
                    <a:pt x="987552" y="517756"/>
                  </a:cubicBezTo>
                  <a:cubicBezTo>
                    <a:pt x="1005840" y="529948"/>
                    <a:pt x="1024832" y="541144"/>
                    <a:pt x="1042416" y="554332"/>
                  </a:cubicBezTo>
                  <a:cubicBezTo>
                    <a:pt x="1087784" y="588358"/>
                    <a:pt x="1066312" y="573310"/>
                    <a:pt x="1106424" y="600052"/>
                  </a:cubicBezTo>
                  <a:cubicBezTo>
                    <a:pt x="1112520" y="609196"/>
                    <a:pt x="1117677" y="619041"/>
                    <a:pt x="1124712" y="627484"/>
                  </a:cubicBezTo>
                  <a:cubicBezTo>
                    <a:pt x="1132991" y="637418"/>
                    <a:pt x="1144971" y="644156"/>
                    <a:pt x="1152144" y="654916"/>
                  </a:cubicBezTo>
                  <a:cubicBezTo>
                    <a:pt x="1157491" y="662936"/>
                    <a:pt x="1158950" y="672997"/>
                    <a:pt x="1161288" y="682348"/>
                  </a:cubicBezTo>
                  <a:cubicBezTo>
                    <a:pt x="1167452" y="707005"/>
                    <a:pt x="1168440" y="744364"/>
                    <a:pt x="1188720" y="764644"/>
                  </a:cubicBezTo>
                  <a:cubicBezTo>
                    <a:pt x="1195536" y="771460"/>
                    <a:pt x="1207008" y="770740"/>
                    <a:pt x="1216152" y="773788"/>
                  </a:cubicBezTo>
                  <a:cubicBezTo>
                    <a:pt x="1222248" y="785980"/>
                    <a:pt x="1228904" y="797908"/>
                    <a:pt x="1234440" y="810364"/>
                  </a:cubicBezTo>
                  <a:cubicBezTo>
                    <a:pt x="1242170" y="827756"/>
                    <a:pt x="1255839" y="862402"/>
                    <a:pt x="1261872" y="883516"/>
                  </a:cubicBezTo>
                  <a:cubicBezTo>
                    <a:pt x="1273022" y="922541"/>
                    <a:pt x="1270732" y="923386"/>
                    <a:pt x="1280160" y="965812"/>
                  </a:cubicBezTo>
                  <a:cubicBezTo>
                    <a:pt x="1282886" y="978080"/>
                    <a:pt x="1284354" y="990837"/>
                    <a:pt x="1289304" y="1002388"/>
                  </a:cubicBezTo>
                  <a:cubicBezTo>
                    <a:pt x="1293633" y="1012489"/>
                    <a:pt x="1301496" y="1020676"/>
                    <a:pt x="1307592" y="1029820"/>
                  </a:cubicBezTo>
                  <a:cubicBezTo>
                    <a:pt x="1313688" y="1054204"/>
                    <a:pt x="1317932" y="1079127"/>
                    <a:pt x="1325880" y="1102972"/>
                  </a:cubicBezTo>
                  <a:cubicBezTo>
                    <a:pt x="1328928" y="1112116"/>
                    <a:pt x="1332376" y="1121136"/>
                    <a:pt x="1335024" y="1130404"/>
                  </a:cubicBezTo>
                  <a:cubicBezTo>
                    <a:pt x="1357987" y="1210776"/>
                    <a:pt x="1331388" y="1128639"/>
                    <a:pt x="1353312" y="1194412"/>
                  </a:cubicBezTo>
                  <a:cubicBezTo>
                    <a:pt x="1355198" y="1217047"/>
                    <a:pt x="1364129" y="1342428"/>
                    <a:pt x="1371600" y="1377292"/>
                  </a:cubicBezTo>
                  <a:cubicBezTo>
                    <a:pt x="1380074" y="1416839"/>
                    <a:pt x="1391254" y="1434888"/>
                    <a:pt x="1408176" y="1468732"/>
                  </a:cubicBezTo>
                  <a:cubicBezTo>
                    <a:pt x="1416867" y="1507843"/>
                    <a:pt x="1427030" y="1566903"/>
                    <a:pt x="1444752" y="1605892"/>
                  </a:cubicBezTo>
                  <a:cubicBezTo>
                    <a:pt x="1456015" y="1630670"/>
                    <a:pt x="1475820" y="1655601"/>
                    <a:pt x="1490472" y="1679044"/>
                  </a:cubicBezTo>
                  <a:cubicBezTo>
                    <a:pt x="1499892" y="1694115"/>
                    <a:pt x="1508484" y="1709693"/>
                    <a:pt x="1517904" y="1724764"/>
                  </a:cubicBezTo>
                  <a:cubicBezTo>
                    <a:pt x="1534618" y="1751506"/>
                    <a:pt x="1543505" y="1761946"/>
                    <a:pt x="1563624" y="1788772"/>
                  </a:cubicBezTo>
                  <a:cubicBezTo>
                    <a:pt x="1572768" y="1773532"/>
                    <a:pt x="1583702" y="1759232"/>
                    <a:pt x="1591056" y="1743052"/>
                  </a:cubicBezTo>
                  <a:cubicBezTo>
                    <a:pt x="1612853" y="1695100"/>
                    <a:pt x="1606697" y="1689631"/>
                    <a:pt x="1618488" y="1642468"/>
                  </a:cubicBezTo>
                  <a:cubicBezTo>
                    <a:pt x="1620826" y="1633117"/>
                    <a:pt x="1624584" y="1624180"/>
                    <a:pt x="1627632" y="1615036"/>
                  </a:cubicBezTo>
                  <a:cubicBezTo>
                    <a:pt x="1619802" y="1536734"/>
                    <a:pt x="1607665" y="1466305"/>
                    <a:pt x="1627632" y="1386436"/>
                  </a:cubicBezTo>
                  <a:cubicBezTo>
                    <a:pt x="1629970" y="1377085"/>
                    <a:pt x="1645920" y="1380340"/>
                    <a:pt x="1655064" y="1377292"/>
                  </a:cubicBezTo>
                  <a:cubicBezTo>
                    <a:pt x="1661160" y="1368148"/>
                    <a:pt x="1668437" y="1359690"/>
                    <a:pt x="1673352" y="1349860"/>
                  </a:cubicBezTo>
                  <a:cubicBezTo>
                    <a:pt x="1691014" y="1314536"/>
                    <a:pt x="1702911" y="1268410"/>
                    <a:pt x="1709928" y="1230988"/>
                  </a:cubicBezTo>
                  <a:cubicBezTo>
                    <a:pt x="1714457" y="1206835"/>
                    <a:pt x="1716024" y="1182220"/>
                    <a:pt x="1719072" y="1157836"/>
                  </a:cubicBezTo>
                  <a:cubicBezTo>
                    <a:pt x="1716024" y="996292"/>
                    <a:pt x="1715055" y="834695"/>
                    <a:pt x="1709928" y="673204"/>
                  </a:cubicBezTo>
                  <a:cubicBezTo>
                    <a:pt x="1708956" y="642587"/>
                    <a:pt x="1700784" y="612396"/>
                    <a:pt x="1700784" y="581764"/>
                  </a:cubicBezTo>
                  <a:cubicBezTo>
                    <a:pt x="1700784" y="149580"/>
                    <a:pt x="1673733" y="269345"/>
                    <a:pt x="1719072" y="87988"/>
                  </a:cubicBezTo>
                  <a:cubicBezTo>
                    <a:pt x="1731264" y="91036"/>
                    <a:pt x="1745422" y="89827"/>
                    <a:pt x="1755648" y="97132"/>
                  </a:cubicBezTo>
                  <a:cubicBezTo>
                    <a:pt x="1768981" y="106656"/>
                    <a:pt x="1804116" y="168769"/>
                    <a:pt x="1810512" y="179428"/>
                  </a:cubicBezTo>
                  <a:cubicBezTo>
                    <a:pt x="1813560" y="191620"/>
                    <a:pt x="1817023" y="203716"/>
                    <a:pt x="1819656" y="216004"/>
                  </a:cubicBezTo>
                  <a:cubicBezTo>
                    <a:pt x="1826169" y="246398"/>
                    <a:pt x="1830405" y="277288"/>
                    <a:pt x="1837944" y="307444"/>
                  </a:cubicBezTo>
                  <a:lnTo>
                    <a:pt x="1847088" y="344020"/>
                  </a:lnTo>
                  <a:cubicBezTo>
                    <a:pt x="1847972" y="363470"/>
                    <a:pt x="1861313" y="671855"/>
                    <a:pt x="1865376" y="709780"/>
                  </a:cubicBezTo>
                  <a:cubicBezTo>
                    <a:pt x="1868687" y="740687"/>
                    <a:pt x="1883664" y="801220"/>
                    <a:pt x="1883664" y="801220"/>
                  </a:cubicBezTo>
                  <a:cubicBezTo>
                    <a:pt x="1886712" y="843892"/>
                    <a:pt x="1891359" y="886480"/>
                    <a:pt x="1892808" y="929236"/>
                  </a:cubicBezTo>
                  <a:cubicBezTo>
                    <a:pt x="1901910" y="1197745"/>
                    <a:pt x="1868707" y="1221866"/>
                    <a:pt x="1911096" y="1377292"/>
                  </a:cubicBezTo>
                  <a:cubicBezTo>
                    <a:pt x="1916935" y="1398700"/>
                    <a:pt x="1920935" y="1420782"/>
                    <a:pt x="1929384" y="1441300"/>
                  </a:cubicBezTo>
                  <a:cubicBezTo>
                    <a:pt x="1937666" y="1461413"/>
                    <a:pt x="1967409" y="1540099"/>
                    <a:pt x="2002536" y="1560172"/>
                  </a:cubicBezTo>
                  <a:cubicBezTo>
                    <a:pt x="2013447" y="1566407"/>
                    <a:pt x="2026920" y="1566268"/>
                    <a:pt x="2039112" y="1569316"/>
                  </a:cubicBezTo>
                  <a:cubicBezTo>
                    <a:pt x="2057400" y="1563220"/>
                    <a:pt x="2080345" y="1564659"/>
                    <a:pt x="2093976" y="1551028"/>
                  </a:cubicBezTo>
                  <a:cubicBezTo>
                    <a:pt x="2119110" y="1525894"/>
                    <a:pt x="2129123" y="1489164"/>
                    <a:pt x="2148840" y="1459588"/>
                  </a:cubicBezTo>
                  <a:lnTo>
                    <a:pt x="2185416" y="1404724"/>
                  </a:lnTo>
                  <a:cubicBezTo>
                    <a:pt x="2191512" y="1383388"/>
                    <a:pt x="2196687" y="1361767"/>
                    <a:pt x="2203704" y="1340716"/>
                  </a:cubicBezTo>
                  <a:cubicBezTo>
                    <a:pt x="2208895" y="1325144"/>
                    <a:pt x="2221318" y="1311396"/>
                    <a:pt x="2221992" y="1294996"/>
                  </a:cubicBezTo>
                  <a:cubicBezTo>
                    <a:pt x="2230503" y="1087884"/>
                    <a:pt x="2225459" y="880413"/>
                    <a:pt x="2231136" y="673204"/>
                  </a:cubicBezTo>
                  <a:cubicBezTo>
                    <a:pt x="2231555" y="657915"/>
                    <a:pt x="2241949" y="617495"/>
                    <a:pt x="2249424" y="600052"/>
                  </a:cubicBezTo>
                  <a:cubicBezTo>
                    <a:pt x="2254794" y="587523"/>
                    <a:pt x="2261616" y="575668"/>
                    <a:pt x="2267712" y="563476"/>
                  </a:cubicBezTo>
                  <a:cubicBezTo>
                    <a:pt x="2271931" y="542380"/>
                    <a:pt x="2273241" y="505656"/>
                    <a:pt x="2295144" y="490324"/>
                  </a:cubicBezTo>
                  <a:cubicBezTo>
                    <a:pt x="2317478" y="474690"/>
                    <a:pt x="2368296" y="453748"/>
                    <a:pt x="2368296" y="453748"/>
                  </a:cubicBezTo>
                  <a:cubicBezTo>
                    <a:pt x="2371344" y="444604"/>
                    <a:pt x="2372093" y="434336"/>
                    <a:pt x="2377440" y="426316"/>
                  </a:cubicBezTo>
                  <a:cubicBezTo>
                    <a:pt x="2391521" y="405194"/>
                    <a:pt x="2412062" y="394090"/>
                    <a:pt x="2432304" y="380596"/>
                  </a:cubicBezTo>
                  <a:cubicBezTo>
                    <a:pt x="2477710" y="312488"/>
                    <a:pt x="2419352" y="396138"/>
                    <a:pt x="2478024" y="325732"/>
                  </a:cubicBezTo>
                  <a:cubicBezTo>
                    <a:pt x="2506746" y="291266"/>
                    <a:pt x="2490685" y="281888"/>
                    <a:pt x="2551176" y="261724"/>
                  </a:cubicBezTo>
                  <a:lnTo>
                    <a:pt x="2606040" y="243436"/>
                  </a:lnTo>
                  <a:cubicBezTo>
                    <a:pt x="2639568" y="246484"/>
                    <a:pt x="2673470" y="246729"/>
                    <a:pt x="2706624" y="252580"/>
                  </a:cubicBezTo>
                  <a:cubicBezTo>
                    <a:pt x="2725608" y="255930"/>
                    <a:pt x="2761488" y="270868"/>
                    <a:pt x="2761488" y="270868"/>
                  </a:cubicBezTo>
                  <a:lnTo>
                    <a:pt x="2779776" y="325732"/>
                  </a:lnTo>
                  <a:cubicBezTo>
                    <a:pt x="2782824" y="334876"/>
                    <a:pt x="2786582" y="343813"/>
                    <a:pt x="2788920" y="353164"/>
                  </a:cubicBezTo>
                  <a:cubicBezTo>
                    <a:pt x="2791968" y="365356"/>
                    <a:pt x="2791829" y="378829"/>
                    <a:pt x="2798064" y="389740"/>
                  </a:cubicBezTo>
                  <a:cubicBezTo>
                    <a:pt x="2804480" y="400968"/>
                    <a:pt x="2817557" y="406964"/>
                    <a:pt x="2825496" y="417172"/>
                  </a:cubicBezTo>
                  <a:cubicBezTo>
                    <a:pt x="2925918" y="546286"/>
                    <a:pt x="2806081" y="416157"/>
                    <a:pt x="2898648" y="499468"/>
                  </a:cubicBezTo>
                  <a:cubicBezTo>
                    <a:pt x="2917872" y="516770"/>
                    <a:pt x="2935224" y="536044"/>
                    <a:pt x="2953512" y="554332"/>
                  </a:cubicBezTo>
                  <a:cubicBezTo>
                    <a:pt x="2962656" y="563476"/>
                    <a:pt x="2970184" y="574591"/>
                    <a:pt x="2980944" y="581764"/>
                  </a:cubicBezTo>
                  <a:lnTo>
                    <a:pt x="3008376" y="600052"/>
                  </a:lnTo>
                  <a:cubicBezTo>
                    <a:pt x="3026742" y="627602"/>
                    <a:pt x="3031030" y="631576"/>
                    <a:pt x="3044952" y="664060"/>
                  </a:cubicBezTo>
                  <a:cubicBezTo>
                    <a:pt x="3048749" y="672919"/>
                    <a:pt x="3049785" y="682871"/>
                    <a:pt x="3054096" y="691492"/>
                  </a:cubicBezTo>
                  <a:cubicBezTo>
                    <a:pt x="3059011" y="701322"/>
                    <a:pt x="3067469" y="709094"/>
                    <a:pt x="3072384" y="718924"/>
                  </a:cubicBezTo>
                  <a:cubicBezTo>
                    <a:pt x="3079692" y="733540"/>
                    <a:pt x="3086766" y="769260"/>
                    <a:pt x="3090672" y="782932"/>
                  </a:cubicBezTo>
                  <a:cubicBezTo>
                    <a:pt x="3093320" y="792200"/>
                    <a:pt x="3094214" y="802521"/>
                    <a:pt x="3099816" y="810364"/>
                  </a:cubicBezTo>
                  <a:cubicBezTo>
                    <a:pt x="3109838" y="824394"/>
                    <a:pt x="3125171" y="833849"/>
                    <a:pt x="3136392" y="846940"/>
                  </a:cubicBezTo>
                  <a:cubicBezTo>
                    <a:pt x="3143544" y="855284"/>
                    <a:pt x="3149765" y="864542"/>
                    <a:pt x="3154680" y="874372"/>
                  </a:cubicBezTo>
                  <a:cubicBezTo>
                    <a:pt x="3158991" y="882993"/>
                    <a:pt x="3157906" y="894196"/>
                    <a:pt x="3163824" y="901804"/>
                  </a:cubicBezTo>
                  <a:cubicBezTo>
                    <a:pt x="3194456" y="941188"/>
                    <a:pt x="3218626" y="956622"/>
                    <a:pt x="3255264" y="984100"/>
                  </a:cubicBezTo>
                  <a:cubicBezTo>
                    <a:pt x="3261360" y="996292"/>
                    <a:pt x="3268182" y="1008147"/>
                    <a:pt x="3273552" y="1020676"/>
                  </a:cubicBezTo>
                  <a:cubicBezTo>
                    <a:pt x="3277349" y="1029535"/>
                    <a:pt x="3278385" y="1039487"/>
                    <a:pt x="3282696" y="1048108"/>
                  </a:cubicBezTo>
                  <a:cubicBezTo>
                    <a:pt x="3287611" y="1057938"/>
                    <a:pt x="3296521" y="1065497"/>
                    <a:pt x="3300984" y="1075540"/>
                  </a:cubicBezTo>
                  <a:cubicBezTo>
                    <a:pt x="3308813" y="1093156"/>
                    <a:pt x="3314597" y="1111702"/>
                    <a:pt x="3319272" y="1130404"/>
                  </a:cubicBezTo>
                  <a:cubicBezTo>
                    <a:pt x="3323152" y="1145924"/>
                    <a:pt x="3330272" y="1178379"/>
                    <a:pt x="3337560" y="1194412"/>
                  </a:cubicBezTo>
                  <a:cubicBezTo>
                    <a:pt x="3370938" y="1267844"/>
                    <a:pt x="3363376" y="1253218"/>
                    <a:pt x="3401568" y="1304140"/>
                  </a:cubicBezTo>
                  <a:cubicBezTo>
                    <a:pt x="3419856" y="1301092"/>
                    <a:pt x="3439849" y="1303287"/>
                    <a:pt x="3456432" y="1294996"/>
                  </a:cubicBezTo>
                  <a:cubicBezTo>
                    <a:pt x="3490738" y="1277843"/>
                    <a:pt x="3494712" y="1250867"/>
                    <a:pt x="3511296" y="1221844"/>
                  </a:cubicBezTo>
                  <a:cubicBezTo>
                    <a:pt x="3516748" y="1212302"/>
                    <a:pt x="3523488" y="1203556"/>
                    <a:pt x="3529584" y="1194412"/>
                  </a:cubicBezTo>
                  <a:cubicBezTo>
                    <a:pt x="3531679" y="1171365"/>
                    <a:pt x="3537524" y="1049914"/>
                    <a:pt x="3557016" y="1020676"/>
                  </a:cubicBezTo>
                  <a:cubicBezTo>
                    <a:pt x="3581584" y="983824"/>
                    <a:pt x="3596245" y="957948"/>
                    <a:pt x="3639312" y="929236"/>
                  </a:cubicBezTo>
                  <a:cubicBezTo>
                    <a:pt x="3648456" y="923140"/>
                    <a:pt x="3658400" y="918100"/>
                    <a:pt x="3666744" y="910948"/>
                  </a:cubicBezTo>
                  <a:cubicBezTo>
                    <a:pt x="3679835" y="899727"/>
                    <a:pt x="3689290" y="884394"/>
                    <a:pt x="3703320" y="874372"/>
                  </a:cubicBezTo>
                  <a:cubicBezTo>
                    <a:pt x="3711163" y="868770"/>
                    <a:pt x="3721893" y="869025"/>
                    <a:pt x="3730752" y="865228"/>
                  </a:cubicBezTo>
                  <a:cubicBezTo>
                    <a:pt x="3743281" y="859858"/>
                    <a:pt x="3754672" y="852002"/>
                    <a:pt x="3767328" y="846940"/>
                  </a:cubicBezTo>
                  <a:cubicBezTo>
                    <a:pt x="3785226" y="839781"/>
                    <a:pt x="3804950" y="837273"/>
                    <a:pt x="3822192" y="828652"/>
                  </a:cubicBezTo>
                  <a:cubicBezTo>
                    <a:pt x="3878427" y="800534"/>
                    <a:pt x="3847426" y="817925"/>
                    <a:pt x="3913632" y="773788"/>
                  </a:cubicBezTo>
                  <a:lnTo>
                    <a:pt x="3941064" y="755500"/>
                  </a:lnTo>
                  <a:lnTo>
                    <a:pt x="3968496" y="737212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6248" y="4152089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 (sec)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0" y="4038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14400" y="35814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77824" y="4517136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4900" y="4885944"/>
              <a:ext cx="263976" cy="361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-2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219200" y="4724400"/>
              <a:ext cx="1524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219200" y="5068824"/>
              <a:ext cx="1524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219200" y="4114800"/>
              <a:ext cx="1524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219200" y="3791712"/>
              <a:ext cx="1524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295400" y="4114800"/>
              <a:ext cx="3810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313688" y="3791712"/>
              <a:ext cx="3810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295400" y="4724400"/>
              <a:ext cx="3810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316736" y="5050536"/>
              <a:ext cx="3810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>
            <a:off x="1371600" y="2819400"/>
            <a:ext cx="2148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371600" y="6248400"/>
            <a:ext cx="2148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6096000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4400" y="2667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85800" y="6488668"/>
            <a:ext cx="811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Comparator: v</a:t>
            </a:r>
            <a:r>
              <a:rPr lang="en-US" baseline="-25000" dirty="0" smtClean="0"/>
              <a:t>-</a:t>
            </a:r>
            <a:r>
              <a:rPr lang="en-US" dirty="0" smtClean="0"/>
              <a:t> = 1V. Pos. saturation occurs whenever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in</a:t>
            </a:r>
            <a:r>
              <a:rPr lang="en-US" dirty="0" smtClean="0"/>
              <a:t>(t) &gt; 1V, Neg. sat. otherwise</a:t>
            </a:r>
            <a:endParaRPr lang="en-US" dirty="0"/>
          </a:p>
        </p:txBody>
      </p:sp>
      <p:grpSp>
        <p:nvGrpSpPr>
          <p:cNvPr id="61" name="Group 60"/>
          <p:cNvGrpSpPr/>
          <p:nvPr/>
        </p:nvGrpSpPr>
        <p:grpSpPr>
          <a:xfrm>
            <a:off x="1524000" y="2819400"/>
            <a:ext cx="5562600" cy="3461658"/>
            <a:chOff x="1524000" y="2819400"/>
            <a:chExt cx="5562600" cy="3461658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1524000" y="6248400"/>
              <a:ext cx="762000" cy="0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275116" y="2819400"/>
              <a:ext cx="772884" cy="0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3048000" y="6248400"/>
              <a:ext cx="838200" cy="0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3864428" y="2830286"/>
              <a:ext cx="228600" cy="0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4103914" y="6259286"/>
              <a:ext cx="533400" cy="0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4622508" y="2841172"/>
              <a:ext cx="1124712" cy="0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5745480" y="6248400"/>
              <a:ext cx="1341120" cy="0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2264226" y="2819400"/>
              <a:ext cx="3494316" cy="3461658"/>
              <a:chOff x="2264226" y="2819400"/>
              <a:chExt cx="3494316" cy="3461658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2264226" y="2819400"/>
                <a:ext cx="0" cy="3429000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3058886" y="2819400"/>
                <a:ext cx="0" cy="3429000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853544" y="2841170"/>
                <a:ext cx="0" cy="3429000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4093028" y="2841170"/>
                <a:ext cx="0" cy="3429000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4615542" y="2852058"/>
                <a:ext cx="0" cy="3429000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5758542" y="2830282"/>
                <a:ext cx="0" cy="3429000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699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Comparator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0"/>
            <a:ext cx="3187908" cy="160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657600"/>
            <a:ext cx="326264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447800"/>
            <a:ext cx="4036197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6858000" y="3352800"/>
            <a:ext cx="76200" cy="1676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86400" y="5029200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 amp in the smoke 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67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sheets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905000"/>
            <a:ext cx="7810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" r="4733"/>
          <a:stretch/>
        </p:blipFill>
        <p:spPr bwMode="auto">
          <a:xfrm>
            <a:off x="1066800" y="3910208"/>
            <a:ext cx="3832964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ttps://encrypted-tbn0.gstatic.com/images?q=tbn:ANd9GcSM0OVhFaUAfTHCzQWaXjvTLqMvVQd0S4ie2pqPiMX9qh6voH1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386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68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in the box: Lots of transistors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828800"/>
            <a:ext cx="77247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2743200"/>
            <a:ext cx="32004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543800" y="2667000"/>
            <a:ext cx="890588" cy="3429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8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Differential Amplifier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2"/>
          <a:stretch/>
        </p:blipFill>
        <p:spPr bwMode="auto">
          <a:xfrm>
            <a:off x="457200" y="1676400"/>
            <a:ext cx="520892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6400800"/>
            <a:ext cx="6553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/>
              </a:rPr>
              <a:t>Image credit: http</a:t>
            </a:r>
            <a:r>
              <a:rPr lang="en-US" sz="1200" dirty="0">
                <a:hlinkClick r:id="rId3"/>
              </a:rPr>
              <a:t>://www.electronic-basics.com/2011/10/differential-amplifier.html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2345498" y="4572000"/>
            <a:ext cx="473902" cy="762000"/>
            <a:chOff x="3564698" y="4343400"/>
            <a:chExt cx="473902" cy="76200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4038600" y="4343400"/>
              <a:ext cx="0" cy="7620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564698" y="4572000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791200" y="2438400"/>
            <a:ext cx="32624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A(V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in+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V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~ 10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endParaRPr lang="en-US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the “open loop” voltage gain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53230" y="3352800"/>
            <a:ext cx="50847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in+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26502" y="2209800"/>
            <a:ext cx="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95046" y="24384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191000" y="2057400"/>
            <a:ext cx="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74298" y="22860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6148" name="Picture 4" descr="http://www.electronicdesignworks.com/images/opamp_i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2" t="23858" r="5258" b="26557"/>
          <a:stretch/>
        </p:blipFill>
        <p:spPr bwMode="auto">
          <a:xfrm>
            <a:off x="6172200" y="4232753"/>
            <a:ext cx="2242159" cy="144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26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Sheets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456020"/>
            <a:ext cx="5316450" cy="2967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583548"/>
            <a:ext cx="7513450" cy="1517123"/>
          </a:xfrm>
          <a:prstGeom prst="rect">
            <a:avLst/>
          </a:prstGeom>
        </p:spPr>
      </p:pic>
      <p:pic>
        <p:nvPicPr>
          <p:cNvPr id="2050" name="Picture 2" descr="Image result for tl082 op a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 t="16979" r="18413" b="14730"/>
          <a:stretch/>
        </p:blipFill>
        <p:spPr bwMode="auto">
          <a:xfrm>
            <a:off x="5240250" y="3456020"/>
            <a:ext cx="2760750" cy="284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797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the box?</a:t>
            </a:r>
            <a:br>
              <a:rPr lang="en-US" dirty="0" smtClean="0"/>
            </a:br>
            <a:r>
              <a:rPr lang="en-US" dirty="0" smtClean="0"/>
              <a:t>(Hint: Lots of transistors)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976094"/>
            <a:ext cx="6119112" cy="44148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2133600"/>
            <a:ext cx="533400" cy="304800"/>
          </a:xfrm>
          <a:prstGeom prst="rect">
            <a:avLst/>
          </a:prstGeom>
          <a:noFill/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33600" y="3695838"/>
            <a:ext cx="533400" cy="34276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2000" y="3695839"/>
            <a:ext cx="533400" cy="34276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37469" y="3581400"/>
            <a:ext cx="386443" cy="3810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157" y="4411134"/>
            <a:ext cx="3154826" cy="17610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077200" y="4610100"/>
            <a:ext cx="533400" cy="304800"/>
          </a:xfrm>
          <a:prstGeom prst="rect">
            <a:avLst/>
          </a:prstGeom>
          <a:noFill/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5800" y="5911998"/>
            <a:ext cx="533400" cy="304800"/>
          </a:xfrm>
          <a:prstGeom prst="rect">
            <a:avLst/>
          </a:prstGeom>
          <a:noFill/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01349" y="5759598"/>
            <a:ext cx="533400" cy="304800"/>
          </a:xfrm>
          <a:prstGeom prst="rect">
            <a:avLst/>
          </a:prstGeom>
          <a:noFill/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67948" y="4959932"/>
            <a:ext cx="889363" cy="34276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067947" y="5333705"/>
            <a:ext cx="889363" cy="34276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23912" y="4636226"/>
            <a:ext cx="533398" cy="2667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Negative Feedback</a:t>
            </a:r>
            <a:endParaRPr lang="en-US" dirty="0"/>
          </a:p>
        </p:txBody>
      </p:sp>
      <p:pic>
        <p:nvPicPr>
          <p:cNvPr id="7171" name="Picture 3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14800"/>
            <a:ext cx="4419600" cy="248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http://www.democracy-tree.com/wordpress/wp-content/uploads/2013/10/cruise-control-switch-by-merfam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63249"/>
            <a:ext cx="3154471" cy="236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://www.coolest-birthday-cakes.com/images/circuit-board-birthday-cake-4-213495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89136"/>
            <a:ext cx="2740810" cy="316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61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Golden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/>
              <a:t>IF</a:t>
            </a:r>
            <a:r>
              <a:rPr lang="en-US" dirty="0" smtClean="0"/>
              <a:t> connected in negative feedback, an op-amp circuit obeys the following 2 golden rules:</a:t>
            </a:r>
          </a:p>
          <a:p>
            <a:r>
              <a:rPr lang="en-US" dirty="0" smtClean="0"/>
              <a:t>Golden Rule #1:</a:t>
            </a:r>
          </a:p>
          <a:p>
            <a:pPr lvl="1">
              <a:buNone/>
            </a:pPr>
            <a:r>
              <a:rPr lang="en-US" i="1" dirty="0" smtClean="0"/>
              <a:t>v</a:t>
            </a:r>
            <a:r>
              <a:rPr lang="en-US" i="1" baseline="-25000" dirty="0" smtClean="0"/>
              <a:t>+</a:t>
            </a:r>
            <a:r>
              <a:rPr lang="en-US" i="1" dirty="0" smtClean="0"/>
              <a:t> = v</a:t>
            </a:r>
            <a:r>
              <a:rPr lang="en-US" i="1" baseline="-25000" dirty="0" smtClean="0"/>
              <a:t>-</a:t>
            </a:r>
          </a:p>
          <a:p>
            <a:r>
              <a:rPr lang="en-US" dirty="0" smtClean="0"/>
              <a:t>Golden Rule #2</a:t>
            </a:r>
          </a:p>
          <a:p>
            <a:pPr lvl="1">
              <a:buNone/>
            </a:pPr>
            <a:r>
              <a:rPr lang="en-US" i="1" dirty="0" err="1" smtClean="0"/>
              <a:t>i</a:t>
            </a:r>
            <a:r>
              <a:rPr lang="en-US" i="1" baseline="-25000" dirty="0" smtClean="0"/>
              <a:t>+</a:t>
            </a:r>
            <a:r>
              <a:rPr lang="en-US" dirty="0" smtClean="0"/>
              <a:t> = </a:t>
            </a:r>
            <a:r>
              <a:rPr lang="en-US" i="1" dirty="0" err="1" smtClean="0"/>
              <a:t>i</a:t>
            </a:r>
            <a:r>
              <a:rPr lang="en-US" i="1" baseline="-25000" dirty="0" smtClean="0"/>
              <a:t>-</a:t>
            </a:r>
            <a:r>
              <a:rPr lang="en-US" dirty="0" smtClean="0"/>
              <a:t> = 0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29200" y="4799765"/>
            <a:ext cx="4038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http://blogs.sj-r.com/offtheclock/index.php/archives/2166</a:t>
            </a:r>
            <a:endParaRPr lang="en-US" sz="1000" dirty="0"/>
          </a:p>
        </p:txBody>
      </p:sp>
      <p:pic>
        <p:nvPicPr>
          <p:cNvPr id="1026" name="Picture 2" descr="http://llnw.wbez.org/styles/280x195/llo/story/photo/2011-June/2011-06-01/AP100928128147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743200"/>
            <a:ext cx="2915139" cy="203018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4333239"/>
            <a:ext cx="2444611" cy="234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2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ago-ringtone-golden-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ago-ringtone-golden-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889" r="7936"/>
          <a:stretch>
            <a:fillRect/>
          </a:stretch>
        </p:blipFill>
        <p:spPr bwMode="auto">
          <a:xfrm>
            <a:off x="228602" y="3324209"/>
            <a:ext cx="8719456" cy="284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33750" t="42448" r="55833" b="37227"/>
          <a:stretch>
            <a:fillRect/>
          </a:stretch>
        </p:blipFill>
        <p:spPr bwMode="auto">
          <a:xfrm>
            <a:off x="609600" y="176561"/>
            <a:ext cx="3581400" cy="279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4572000" y="304801"/>
            <a:ext cx="3886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Given: </a:t>
            </a:r>
          </a:p>
          <a:p>
            <a:r>
              <a:rPr lang="en-US" sz="1600" dirty="0" smtClean="0"/>
              <a:t>+/- </a:t>
            </a:r>
            <a:r>
              <a:rPr lang="en-US" sz="1600" dirty="0" err="1" smtClean="0"/>
              <a:t>V</a:t>
            </a:r>
            <a:r>
              <a:rPr lang="en-US" sz="1600" baseline="-25000" dirty="0" err="1" smtClean="0"/>
              <a:t>cc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= +/- 15 V</a:t>
            </a:r>
          </a:p>
          <a:p>
            <a:r>
              <a:rPr lang="en-US" sz="1600" dirty="0" smtClean="0"/>
              <a:t> </a:t>
            </a:r>
            <a:r>
              <a:rPr lang="en-US" sz="1600" dirty="0" err="1" smtClean="0"/>
              <a:t>R</a:t>
            </a:r>
            <a:r>
              <a:rPr lang="en-US" sz="1600" baseline="-25000" dirty="0" err="1" smtClean="0"/>
              <a:t>f</a:t>
            </a:r>
            <a:r>
              <a:rPr lang="en-US" sz="1600" dirty="0" smtClean="0"/>
              <a:t> = 4 k</a:t>
            </a:r>
            <a:r>
              <a:rPr lang="en-US" sz="1600" dirty="0" smtClean="0">
                <a:latin typeface="Symbol" pitchFamily="18" charset="2"/>
              </a:rPr>
              <a:t>W, </a:t>
            </a:r>
            <a:r>
              <a:rPr lang="en-US" sz="1600" dirty="0" err="1" smtClean="0"/>
              <a:t>R</a:t>
            </a:r>
            <a:r>
              <a:rPr lang="en-US" sz="1600" baseline="-25000" dirty="0" err="1" smtClean="0"/>
              <a:t>i</a:t>
            </a:r>
            <a:r>
              <a:rPr lang="en-US" sz="1600" dirty="0" smtClean="0"/>
              <a:t> = 1 k</a:t>
            </a:r>
            <a:r>
              <a:rPr lang="en-US" sz="1600" dirty="0" smtClean="0">
                <a:latin typeface="Symbol" pitchFamily="18" charset="2"/>
              </a:rPr>
              <a:t>W, </a:t>
            </a:r>
            <a:r>
              <a:rPr lang="en-US" sz="1600" dirty="0" smtClean="0"/>
              <a:t>R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= 800 </a:t>
            </a:r>
            <a:r>
              <a:rPr lang="en-US" sz="1600" dirty="0" smtClean="0">
                <a:latin typeface="Symbol" pitchFamily="18" charset="2"/>
              </a:rPr>
              <a:t>W</a:t>
            </a:r>
          </a:p>
          <a:p>
            <a:endParaRPr lang="en-US" dirty="0" smtClean="0">
              <a:latin typeface="Symbol" pitchFamily="18" charset="2"/>
            </a:endParaRPr>
          </a:p>
          <a:p>
            <a:r>
              <a:rPr lang="en-US" u="sng" dirty="0" smtClean="0"/>
              <a:t>Solve:</a:t>
            </a:r>
          </a:p>
          <a:p>
            <a:r>
              <a:rPr lang="en-US" sz="1600" dirty="0" smtClean="0"/>
              <a:t>For the input signal shown below (1V amplitude cosine), sketch </a:t>
            </a:r>
            <a:r>
              <a:rPr lang="en-US" sz="1600" dirty="0" err="1" smtClean="0"/>
              <a:t>v</a:t>
            </a:r>
            <a:r>
              <a:rPr lang="en-US" sz="1600" baseline="-25000" dirty="0" err="1" smtClean="0"/>
              <a:t>out</a:t>
            </a:r>
            <a:r>
              <a:rPr lang="en-US" sz="1600" dirty="0" smtClean="0"/>
              <a:t>(t) </a:t>
            </a:r>
          </a:p>
          <a:p>
            <a:endParaRPr lang="en-US" dirty="0" smtClean="0">
              <a:latin typeface="Symbol" pitchFamily="18" charset="2"/>
            </a:endParaRPr>
          </a:p>
          <a:p>
            <a:endParaRPr lang="en-US" dirty="0" smtClean="0">
              <a:latin typeface="Symbol" pitchFamily="18" charset="2"/>
            </a:endParaRP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362200" y="6324600"/>
            <a:ext cx="4066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Non-inverting amplifier, G = (1+R</a:t>
            </a:r>
            <a:r>
              <a:rPr lang="en-US" baseline="-25000" dirty="0" smtClean="0"/>
              <a:t>f</a:t>
            </a:r>
            <a:r>
              <a:rPr lang="en-US" dirty="0" smtClean="0"/>
              <a:t>/</a:t>
            </a:r>
            <a:r>
              <a:rPr lang="en-US" dirty="0" err="1" smtClean="0"/>
              <a:t>R</a:t>
            </a:r>
            <a:r>
              <a:rPr lang="en-US" baseline="-25000" dirty="0" err="1" smtClean="0"/>
              <a:t>i</a:t>
            </a:r>
            <a:r>
              <a:rPr lang="en-US" dirty="0" smtClean="0"/>
              <a:t>) = 5;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8889" r="9206"/>
          <a:stretch>
            <a:fillRect/>
          </a:stretch>
        </p:blipFill>
        <p:spPr bwMode="auto">
          <a:xfrm>
            <a:off x="228600" y="3327748"/>
            <a:ext cx="855617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 l="8297" r="8730"/>
          <a:stretch>
            <a:fillRect/>
          </a:stretch>
        </p:blipFill>
        <p:spPr bwMode="auto">
          <a:xfrm>
            <a:off x="0" y="3286125"/>
            <a:ext cx="91440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33750" t="42448" r="55833" b="37227"/>
          <a:stretch>
            <a:fillRect/>
          </a:stretch>
        </p:blipFill>
        <p:spPr bwMode="auto">
          <a:xfrm>
            <a:off x="609600" y="176561"/>
            <a:ext cx="3581400" cy="279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0" y="228600"/>
            <a:ext cx="4267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Given: </a:t>
            </a:r>
          </a:p>
          <a:p>
            <a:r>
              <a:rPr lang="en-US" sz="1600" dirty="0" smtClean="0"/>
              <a:t>+/- </a:t>
            </a:r>
            <a:r>
              <a:rPr lang="en-US" sz="1600" dirty="0" err="1" smtClean="0"/>
              <a:t>V</a:t>
            </a:r>
            <a:r>
              <a:rPr lang="en-US" sz="1600" baseline="-25000" dirty="0" err="1" smtClean="0"/>
              <a:t>cc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= +/- 15 V</a:t>
            </a:r>
          </a:p>
          <a:p>
            <a:r>
              <a:rPr lang="en-US" sz="1600" dirty="0" smtClean="0"/>
              <a:t> </a:t>
            </a:r>
            <a:r>
              <a:rPr lang="en-US" sz="1600" dirty="0" err="1" smtClean="0"/>
              <a:t>R</a:t>
            </a:r>
            <a:r>
              <a:rPr lang="en-US" sz="1600" baseline="-25000" dirty="0" err="1" smtClean="0"/>
              <a:t>f</a:t>
            </a:r>
            <a:r>
              <a:rPr lang="en-US" sz="1600" dirty="0" smtClean="0"/>
              <a:t> = 4 k</a:t>
            </a:r>
            <a:r>
              <a:rPr lang="en-US" sz="1600" dirty="0" smtClean="0">
                <a:latin typeface="Symbol" pitchFamily="18" charset="2"/>
              </a:rPr>
              <a:t>W, </a:t>
            </a:r>
            <a:r>
              <a:rPr lang="en-US" sz="1600" dirty="0" err="1" smtClean="0"/>
              <a:t>R</a:t>
            </a:r>
            <a:r>
              <a:rPr lang="en-US" sz="1600" baseline="-25000" dirty="0" err="1" smtClean="0"/>
              <a:t>i</a:t>
            </a:r>
            <a:r>
              <a:rPr lang="en-US" sz="1600" dirty="0" smtClean="0"/>
              <a:t> = 1 k</a:t>
            </a:r>
            <a:r>
              <a:rPr lang="en-US" sz="1600" dirty="0" smtClean="0">
                <a:latin typeface="Symbol" pitchFamily="18" charset="2"/>
              </a:rPr>
              <a:t>W, </a:t>
            </a:r>
            <a:r>
              <a:rPr lang="en-US" sz="1600" dirty="0" smtClean="0"/>
              <a:t>R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= 800 </a:t>
            </a:r>
            <a:r>
              <a:rPr lang="en-US" sz="1600" dirty="0" smtClean="0">
                <a:latin typeface="Symbol" pitchFamily="18" charset="2"/>
              </a:rPr>
              <a:t>W</a:t>
            </a:r>
          </a:p>
          <a:p>
            <a:endParaRPr lang="en-US" dirty="0" smtClean="0">
              <a:latin typeface="Symbol" pitchFamily="18" charset="2"/>
            </a:endParaRPr>
          </a:p>
          <a:p>
            <a:r>
              <a:rPr lang="en-US" u="sng" dirty="0" smtClean="0"/>
              <a:t>Solve:</a:t>
            </a:r>
          </a:p>
          <a:p>
            <a:r>
              <a:rPr lang="en-US" sz="1600" dirty="0" smtClean="0"/>
              <a:t>For the input signal shown below (5V amplitude cosine),  sketch </a:t>
            </a:r>
            <a:r>
              <a:rPr lang="en-US" sz="1600" dirty="0" err="1" smtClean="0"/>
              <a:t>v</a:t>
            </a:r>
            <a:r>
              <a:rPr lang="en-US" sz="1600" baseline="-25000" dirty="0" err="1" smtClean="0"/>
              <a:t>out</a:t>
            </a:r>
            <a:r>
              <a:rPr lang="en-US" sz="1600" dirty="0" smtClean="0"/>
              <a:t>(t) </a:t>
            </a:r>
          </a:p>
          <a:p>
            <a:endParaRPr lang="en-US" dirty="0" smtClean="0">
              <a:latin typeface="Symbol" pitchFamily="18" charset="2"/>
            </a:endParaRPr>
          </a:p>
          <a:p>
            <a:endParaRPr lang="en-US" dirty="0" smtClean="0">
              <a:latin typeface="Symbol" pitchFamily="18" charset="2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0370" y="6378059"/>
            <a:ext cx="8863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Non-inverting amplifier, G = (1+R</a:t>
            </a:r>
            <a:r>
              <a:rPr lang="en-US" baseline="-25000" dirty="0" smtClean="0"/>
              <a:t>f</a:t>
            </a:r>
            <a:r>
              <a:rPr lang="en-US" dirty="0" smtClean="0"/>
              <a:t>/</a:t>
            </a:r>
            <a:r>
              <a:rPr lang="en-US" dirty="0" err="1" smtClean="0"/>
              <a:t>R</a:t>
            </a:r>
            <a:r>
              <a:rPr lang="en-US" baseline="-25000" dirty="0" err="1" smtClean="0"/>
              <a:t>i</a:t>
            </a:r>
            <a:r>
              <a:rPr lang="en-US" dirty="0" smtClean="0"/>
              <a:t>) = 5; </a:t>
            </a:r>
            <a:r>
              <a:rPr lang="en-US" b="1" dirty="0" smtClean="0">
                <a:solidFill>
                  <a:srgbClr val="FF0000"/>
                </a:solidFill>
              </a:rPr>
              <a:t>Saturation</a:t>
            </a:r>
            <a:r>
              <a:rPr lang="en-US" dirty="0" smtClean="0"/>
              <a:t> </a:t>
            </a:r>
            <a:r>
              <a:rPr lang="en-US" dirty="0" smtClean="0"/>
              <a:t>occurs at power supply limits!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 l="7606" r="8729"/>
          <a:stretch>
            <a:fillRect/>
          </a:stretch>
        </p:blipFill>
        <p:spPr bwMode="auto">
          <a:xfrm>
            <a:off x="-76200" y="3286125"/>
            <a:ext cx="92202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701</TotalTime>
  <Words>863</Words>
  <Application>Microsoft Office PowerPoint</Application>
  <PresentationFormat>On-screen Show (4:3)</PresentationFormat>
  <Paragraphs>158</Paragraphs>
  <Slides>34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Garamond</vt:lpstr>
      <vt:lpstr>Symbol</vt:lpstr>
      <vt:lpstr>Times New Roman</vt:lpstr>
      <vt:lpstr>Trebuchet MS</vt:lpstr>
      <vt:lpstr>Wingdings 3</vt:lpstr>
      <vt:lpstr>Facet</vt:lpstr>
      <vt:lpstr>Acrobat Document</vt:lpstr>
      <vt:lpstr>Operational Amplifiers</vt:lpstr>
      <vt:lpstr>BPF + Op-amp: Applications</vt:lpstr>
      <vt:lpstr>What happens when we don’t monitor?</vt:lpstr>
      <vt:lpstr>Data Sheets</vt:lpstr>
      <vt:lpstr>What’s in the box? (Hint: Lots of transistors)</vt:lpstr>
      <vt:lpstr>Negative Feedback</vt:lpstr>
      <vt:lpstr>The Golden Rules</vt:lpstr>
      <vt:lpstr>PowerPoint Presentation</vt:lpstr>
      <vt:lpstr>PowerPoint Presentation</vt:lpstr>
      <vt:lpstr>Sharon Jones and the Dap Kings: Spanning the audible spectrum low, mid, and high</vt:lpstr>
      <vt:lpstr>Summer (Inverting)</vt:lpstr>
      <vt:lpstr>Sharon Jones of the Dap Kings just messaged:  “Circuits class!  Silly trombone player got his slobber all over our mixer last night. We need help right away, b/c we have a hot concert tonight.   Any chance you could build the band some an audio mixer? We need vocals, electric guitar and drums all on mixed a single track. Also, we want to be able to independently  control the relative volume (gain) of each instrument between the range of 1/10 (very muted) and 10 (very loud).  Please, help us!.” </vt:lpstr>
      <vt:lpstr>Noise Cancelling Headphones</vt:lpstr>
      <vt:lpstr>Difference Amplifier</vt:lpstr>
      <vt:lpstr>Instrumentation Amp (Better version of difference amp)</vt:lpstr>
      <vt:lpstr>Why measure a difference?</vt:lpstr>
      <vt:lpstr>Still more applications</vt:lpstr>
      <vt:lpstr>PowerPoint Presentation</vt:lpstr>
      <vt:lpstr>Buffer (“Voltage Follower”)</vt:lpstr>
      <vt:lpstr>PowerPoint Presentation</vt:lpstr>
      <vt:lpstr>Op-amps: Part II</vt:lpstr>
      <vt:lpstr>Instrumenting Prosthetic Hand: The ElectroMyoGram</vt:lpstr>
      <vt:lpstr>How to measure the EMG</vt:lpstr>
      <vt:lpstr>PowerPoint Presentation</vt:lpstr>
      <vt:lpstr>The ElectroMyoGram (EMG)</vt:lpstr>
      <vt:lpstr>Design Problem: Helping Hand</vt:lpstr>
      <vt:lpstr>Neural Prosthetics in Real Life</vt:lpstr>
      <vt:lpstr>Meet the Parents: Lie Detector Circuit</vt:lpstr>
      <vt:lpstr>PowerPoint Presentation</vt:lpstr>
      <vt:lpstr>PowerPoint Presentation</vt:lpstr>
      <vt:lpstr>Comparator</vt:lpstr>
      <vt:lpstr>Data sheets</vt:lpstr>
      <vt:lpstr>What’s in the box: Lots of transistors</vt:lpstr>
      <vt:lpstr>Differential Amplifier</vt:lpstr>
    </vt:vector>
  </TitlesOfParts>
  <Company>Washington &amp; Lee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Op-Amp Warm-ups</dc:title>
  <dc:creator>Jon Erickson</dc:creator>
  <cp:lastModifiedBy>Erickson, Jonathan</cp:lastModifiedBy>
  <cp:revision>80</cp:revision>
  <cp:lastPrinted>2013-11-04T13:20:34Z</cp:lastPrinted>
  <dcterms:created xsi:type="dcterms:W3CDTF">2012-10-24T03:13:09Z</dcterms:created>
  <dcterms:modified xsi:type="dcterms:W3CDTF">2018-10-19T18:28:26Z</dcterms:modified>
</cp:coreProperties>
</file>